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79" r:id="rId5"/>
    <p:sldId id="260" r:id="rId6"/>
    <p:sldId id="280" r:id="rId7"/>
    <p:sldId id="261" r:id="rId8"/>
    <p:sldId id="262" r:id="rId9"/>
    <p:sldId id="263" r:id="rId10"/>
    <p:sldId id="266" r:id="rId11"/>
    <p:sldId id="282" r:id="rId12"/>
    <p:sldId id="265" r:id="rId13"/>
    <p:sldId id="267" r:id="rId14"/>
    <p:sldId id="284" r:id="rId15"/>
    <p:sldId id="285" r:id="rId16"/>
    <p:sldId id="268" r:id="rId17"/>
    <p:sldId id="287" r:id="rId18"/>
    <p:sldId id="288" r:id="rId19"/>
    <p:sldId id="269" r:id="rId20"/>
    <p:sldId id="270" r:id="rId21"/>
    <p:sldId id="271" r:id="rId22"/>
    <p:sldId id="272" r:id="rId23"/>
    <p:sldId id="275" r:id="rId24"/>
    <p:sldId id="276"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349615-694F-33F8-9795-094278BD4CC8}" v="1575" dt="2024-11-26T05:21:03.527"/>
    <p1510:client id="{9358F9C2-0467-1032-A87F-C8CEB369376F}" v="4485" dt="2024-11-25T19:47:59.6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5F53E7-A961-4A31-837D-FC50974AC429}" type="doc">
      <dgm:prSet loTypeId="urn:microsoft.com/office/officeart/2005/8/layout/hProcess9" loCatId="process" qsTypeId="urn:microsoft.com/office/officeart/2005/8/quickstyle/simple1" qsCatId="simple" csTypeId="urn:microsoft.com/office/officeart/2005/8/colors/accent1_2" csCatId="accent1" phldr="1"/>
      <dgm:spPr/>
    </dgm:pt>
    <dgm:pt modelId="{7283639A-3D1E-4396-A910-C3C35FC63F0A}">
      <dgm:prSet phldrT="[Text]" phldr="0"/>
      <dgm:spPr/>
      <dgm:t>
        <a:bodyPr/>
        <a:lstStyle/>
        <a:p>
          <a:pPr rtl="0"/>
          <a:r>
            <a:rPr lang="en-US" dirty="0">
              <a:latin typeface="Aptos Display" panose="020F0302020204030204"/>
            </a:rPr>
            <a:t>Various States in Quantum Optics </a:t>
          </a:r>
          <a:endParaRPr lang="en-US" dirty="0"/>
        </a:p>
      </dgm:t>
    </dgm:pt>
    <dgm:pt modelId="{7D226641-2FC5-493B-BC67-090F3672FEA4}" type="parTrans" cxnId="{F1F7E35C-6531-40BC-AF19-7BDA1555B2FE}">
      <dgm:prSet/>
      <dgm:spPr/>
    </dgm:pt>
    <dgm:pt modelId="{F58BC9A2-1BFC-44E4-BEF5-CAB49DA413DC}" type="sibTrans" cxnId="{F1F7E35C-6531-40BC-AF19-7BDA1555B2FE}">
      <dgm:prSet/>
      <dgm:spPr/>
    </dgm:pt>
    <dgm:pt modelId="{B0F23EBF-EF83-4138-8A22-89AFC1BB8740}">
      <dgm:prSet phldrT="[Text]" phldr="0"/>
      <dgm:spPr/>
      <dgm:t>
        <a:bodyPr/>
        <a:lstStyle/>
        <a:p>
          <a:pPr rtl="0"/>
          <a:r>
            <a:rPr lang="en-US" dirty="0">
              <a:latin typeface="Aptos Display" panose="020F0302020204030204"/>
            </a:rPr>
            <a:t>Wigner Description of the States in Phase Space</a:t>
          </a:r>
          <a:endParaRPr lang="en-US" dirty="0"/>
        </a:p>
      </dgm:t>
    </dgm:pt>
    <dgm:pt modelId="{61964FCB-BF7E-4CF8-9A85-366C71F2C4B5}" type="parTrans" cxnId="{3BF7B291-AB69-4832-BD7A-60DAB1B66D1E}">
      <dgm:prSet/>
      <dgm:spPr/>
    </dgm:pt>
    <dgm:pt modelId="{E848087B-1744-4928-88EC-AEB4019A3C19}" type="sibTrans" cxnId="{3BF7B291-AB69-4832-BD7A-60DAB1B66D1E}">
      <dgm:prSet/>
      <dgm:spPr/>
    </dgm:pt>
    <dgm:pt modelId="{1EAB6C00-58CD-4ABB-8A68-9E55701A0EE5}">
      <dgm:prSet phldrT="[Text]" phldr="0"/>
      <dgm:spPr/>
      <dgm:t>
        <a:bodyPr/>
        <a:lstStyle/>
        <a:p>
          <a:pPr rtl="0"/>
          <a:r>
            <a:rPr lang="en-US" dirty="0">
              <a:latin typeface="Aptos Display" panose="020F0302020204030204"/>
            </a:rPr>
            <a:t>Two Mode Squeezed State</a:t>
          </a:r>
          <a:endParaRPr lang="en-US" dirty="0"/>
        </a:p>
      </dgm:t>
    </dgm:pt>
    <dgm:pt modelId="{0DC5A720-F82A-4EEB-ABB8-B84DE4BC2AFA}" type="parTrans" cxnId="{B2EAB5D3-FC32-4F29-8491-833DAD373717}">
      <dgm:prSet/>
      <dgm:spPr/>
    </dgm:pt>
    <dgm:pt modelId="{00981BF1-D2F7-4A01-A2AB-51A9FA2C6200}" type="sibTrans" cxnId="{B2EAB5D3-FC32-4F29-8491-833DAD373717}">
      <dgm:prSet/>
      <dgm:spPr/>
    </dgm:pt>
    <dgm:pt modelId="{477F56A7-E4CA-4E6B-8285-AD91C878738F}">
      <dgm:prSet phldr="0"/>
      <dgm:spPr/>
      <dgm:t>
        <a:bodyPr/>
        <a:lstStyle/>
        <a:p>
          <a:pPr rtl="0"/>
          <a:r>
            <a:rPr lang="en-US" dirty="0">
              <a:latin typeface="Aptos Display" panose="020F0302020204030204"/>
            </a:rPr>
            <a:t>EPR State and Entanglement</a:t>
          </a:r>
        </a:p>
      </dgm:t>
    </dgm:pt>
    <dgm:pt modelId="{E749165D-6343-4873-A142-BB80A3A6572D}" type="parTrans" cxnId="{81DF2C9F-00B4-4E93-ADAD-FE24A9017837}">
      <dgm:prSet/>
      <dgm:spPr/>
    </dgm:pt>
    <dgm:pt modelId="{A931BE5F-14AF-44DC-8D19-BFBEFD15CEFA}" type="sibTrans" cxnId="{81DF2C9F-00B4-4E93-ADAD-FE24A9017837}">
      <dgm:prSet/>
      <dgm:spPr/>
    </dgm:pt>
    <dgm:pt modelId="{F1FE576B-4E15-48C8-9891-76D0BF054436}">
      <dgm:prSet phldr="0"/>
      <dgm:spPr/>
      <dgm:t>
        <a:bodyPr/>
        <a:lstStyle/>
        <a:p>
          <a:pPr rtl="0"/>
          <a:r>
            <a:rPr lang="en-US" dirty="0">
              <a:latin typeface="Aptos Display" panose="020F0302020204030204"/>
            </a:rPr>
            <a:t>Continuous Variable Systems</a:t>
          </a:r>
        </a:p>
      </dgm:t>
    </dgm:pt>
    <dgm:pt modelId="{24310AAF-3B4E-4B16-837E-AE433E1754F1}" type="parTrans" cxnId="{80C67644-31FE-44B9-A29B-1E8E48448087}">
      <dgm:prSet/>
      <dgm:spPr/>
    </dgm:pt>
    <dgm:pt modelId="{A3AF4C4F-94C0-403B-8491-0C058B25DA7A}" type="sibTrans" cxnId="{80C67644-31FE-44B9-A29B-1E8E48448087}">
      <dgm:prSet/>
      <dgm:spPr/>
    </dgm:pt>
    <dgm:pt modelId="{8525987D-1F80-402E-B583-7F649701AAF2}" type="pres">
      <dgm:prSet presAssocID="{F75F53E7-A961-4A31-837D-FC50974AC429}" presName="CompostProcess" presStyleCnt="0">
        <dgm:presLayoutVars>
          <dgm:dir/>
          <dgm:resizeHandles val="exact"/>
        </dgm:presLayoutVars>
      </dgm:prSet>
      <dgm:spPr/>
    </dgm:pt>
    <dgm:pt modelId="{F6517AA1-3D34-4AAB-B9D5-085DEC8FB6F9}" type="pres">
      <dgm:prSet presAssocID="{F75F53E7-A961-4A31-837D-FC50974AC429}" presName="arrow" presStyleLbl="bgShp" presStyleIdx="0" presStyleCnt="1"/>
      <dgm:spPr/>
    </dgm:pt>
    <dgm:pt modelId="{993C5D51-E62A-405F-A491-1A97DDB1F159}" type="pres">
      <dgm:prSet presAssocID="{F75F53E7-A961-4A31-837D-FC50974AC429}" presName="linearProcess" presStyleCnt="0"/>
      <dgm:spPr/>
    </dgm:pt>
    <dgm:pt modelId="{A9298820-FC51-4C7E-AD9D-B07D6A74C713}" type="pres">
      <dgm:prSet presAssocID="{7283639A-3D1E-4396-A910-C3C35FC63F0A}" presName="textNode" presStyleLbl="node1" presStyleIdx="0" presStyleCnt="5">
        <dgm:presLayoutVars>
          <dgm:bulletEnabled val="1"/>
        </dgm:presLayoutVars>
      </dgm:prSet>
      <dgm:spPr/>
    </dgm:pt>
    <dgm:pt modelId="{A1178E55-A51E-48D1-AB5E-1E4274252C4B}" type="pres">
      <dgm:prSet presAssocID="{F58BC9A2-1BFC-44E4-BEF5-CAB49DA413DC}" presName="sibTrans" presStyleCnt="0"/>
      <dgm:spPr/>
    </dgm:pt>
    <dgm:pt modelId="{D05F3E2C-BB6D-4ADC-94BE-9AB9BF116AC5}" type="pres">
      <dgm:prSet presAssocID="{F1FE576B-4E15-48C8-9891-76D0BF054436}" presName="textNode" presStyleLbl="node1" presStyleIdx="1" presStyleCnt="5">
        <dgm:presLayoutVars>
          <dgm:bulletEnabled val="1"/>
        </dgm:presLayoutVars>
      </dgm:prSet>
      <dgm:spPr/>
    </dgm:pt>
    <dgm:pt modelId="{84933073-17CF-4750-BB63-970FE68E1695}" type="pres">
      <dgm:prSet presAssocID="{A3AF4C4F-94C0-403B-8491-0C058B25DA7A}" presName="sibTrans" presStyleCnt="0"/>
      <dgm:spPr/>
    </dgm:pt>
    <dgm:pt modelId="{E2D074C3-707D-4412-992E-5555EC96962B}" type="pres">
      <dgm:prSet presAssocID="{B0F23EBF-EF83-4138-8A22-89AFC1BB8740}" presName="textNode" presStyleLbl="node1" presStyleIdx="2" presStyleCnt="5">
        <dgm:presLayoutVars>
          <dgm:bulletEnabled val="1"/>
        </dgm:presLayoutVars>
      </dgm:prSet>
      <dgm:spPr/>
    </dgm:pt>
    <dgm:pt modelId="{4D64394B-4CA9-4FC0-A7F2-CEC9CDEDFC53}" type="pres">
      <dgm:prSet presAssocID="{E848087B-1744-4928-88EC-AEB4019A3C19}" presName="sibTrans" presStyleCnt="0"/>
      <dgm:spPr/>
    </dgm:pt>
    <dgm:pt modelId="{4556AAA4-2ACC-42AF-A48F-C4BC7247FBE7}" type="pres">
      <dgm:prSet presAssocID="{1EAB6C00-58CD-4ABB-8A68-9E55701A0EE5}" presName="textNode" presStyleLbl="node1" presStyleIdx="3" presStyleCnt="5">
        <dgm:presLayoutVars>
          <dgm:bulletEnabled val="1"/>
        </dgm:presLayoutVars>
      </dgm:prSet>
      <dgm:spPr/>
    </dgm:pt>
    <dgm:pt modelId="{BDECACE5-5251-4BAD-A09F-F998C3D70999}" type="pres">
      <dgm:prSet presAssocID="{00981BF1-D2F7-4A01-A2AB-51A9FA2C6200}" presName="sibTrans" presStyleCnt="0"/>
      <dgm:spPr/>
    </dgm:pt>
    <dgm:pt modelId="{D5DCD82B-2497-442D-9D84-61C5D6C402C8}" type="pres">
      <dgm:prSet presAssocID="{477F56A7-E4CA-4E6B-8285-AD91C878738F}" presName="textNode" presStyleLbl="node1" presStyleIdx="4" presStyleCnt="5">
        <dgm:presLayoutVars>
          <dgm:bulletEnabled val="1"/>
        </dgm:presLayoutVars>
      </dgm:prSet>
      <dgm:spPr/>
    </dgm:pt>
  </dgm:ptLst>
  <dgm:cxnLst>
    <dgm:cxn modelId="{88891B01-E8B8-4F3A-9207-68D7F3434848}" type="presOf" srcId="{477F56A7-E4CA-4E6B-8285-AD91C878738F}" destId="{D5DCD82B-2497-442D-9D84-61C5D6C402C8}" srcOrd="0" destOrd="0" presId="urn:microsoft.com/office/officeart/2005/8/layout/hProcess9"/>
    <dgm:cxn modelId="{108ADA08-50B5-4EEE-AB5F-134023CA21AE}" type="presOf" srcId="{1EAB6C00-58CD-4ABB-8A68-9E55701A0EE5}" destId="{4556AAA4-2ACC-42AF-A48F-C4BC7247FBE7}" srcOrd="0" destOrd="0" presId="urn:microsoft.com/office/officeart/2005/8/layout/hProcess9"/>
    <dgm:cxn modelId="{B9303515-30BA-4E92-848F-6DAF2AF85FFA}" type="presOf" srcId="{F1FE576B-4E15-48C8-9891-76D0BF054436}" destId="{D05F3E2C-BB6D-4ADC-94BE-9AB9BF116AC5}" srcOrd="0" destOrd="0" presId="urn:microsoft.com/office/officeart/2005/8/layout/hProcess9"/>
    <dgm:cxn modelId="{F1F7E35C-6531-40BC-AF19-7BDA1555B2FE}" srcId="{F75F53E7-A961-4A31-837D-FC50974AC429}" destId="{7283639A-3D1E-4396-A910-C3C35FC63F0A}" srcOrd="0" destOrd="0" parTransId="{7D226641-2FC5-493B-BC67-090F3672FEA4}" sibTransId="{F58BC9A2-1BFC-44E4-BEF5-CAB49DA413DC}"/>
    <dgm:cxn modelId="{80C67644-31FE-44B9-A29B-1E8E48448087}" srcId="{F75F53E7-A961-4A31-837D-FC50974AC429}" destId="{F1FE576B-4E15-48C8-9891-76D0BF054436}" srcOrd="1" destOrd="0" parTransId="{24310AAF-3B4E-4B16-837E-AE433E1754F1}" sibTransId="{A3AF4C4F-94C0-403B-8491-0C058B25DA7A}"/>
    <dgm:cxn modelId="{551B7F58-A395-4DCC-A48E-F0B3CCC4CB89}" type="presOf" srcId="{F75F53E7-A961-4A31-837D-FC50974AC429}" destId="{8525987D-1F80-402E-B583-7F649701AAF2}" srcOrd="0" destOrd="0" presId="urn:microsoft.com/office/officeart/2005/8/layout/hProcess9"/>
    <dgm:cxn modelId="{3BF7B291-AB69-4832-BD7A-60DAB1B66D1E}" srcId="{F75F53E7-A961-4A31-837D-FC50974AC429}" destId="{B0F23EBF-EF83-4138-8A22-89AFC1BB8740}" srcOrd="2" destOrd="0" parTransId="{61964FCB-BF7E-4CF8-9A85-366C71F2C4B5}" sibTransId="{E848087B-1744-4928-88EC-AEB4019A3C19}"/>
    <dgm:cxn modelId="{81DF2C9F-00B4-4E93-ADAD-FE24A9017837}" srcId="{F75F53E7-A961-4A31-837D-FC50974AC429}" destId="{477F56A7-E4CA-4E6B-8285-AD91C878738F}" srcOrd="4" destOrd="0" parTransId="{E749165D-6343-4873-A142-BB80A3A6572D}" sibTransId="{A931BE5F-14AF-44DC-8D19-BFBEFD15CEFA}"/>
    <dgm:cxn modelId="{03DE2DBA-6F00-4999-99BE-1F2AB26E242F}" type="presOf" srcId="{B0F23EBF-EF83-4138-8A22-89AFC1BB8740}" destId="{E2D074C3-707D-4412-992E-5555EC96962B}" srcOrd="0" destOrd="0" presId="urn:microsoft.com/office/officeart/2005/8/layout/hProcess9"/>
    <dgm:cxn modelId="{B2EAB5D3-FC32-4F29-8491-833DAD373717}" srcId="{F75F53E7-A961-4A31-837D-FC50974AC429}" destId="{1EAB6C00-58CD-4ABB-8A68-9E55701A0EE5}" srcOrd="3" destOrd="0" parTransId="{0DC5A720-F82A-4EEB-ABB8-B84DE4BC2AFA}" sibTransId="{00981BF1-D2F7-4A01-A2AB-51A9FA2C6200}"/>
    <dgm:cxn modelId="{97776BF0-7FFA-4C11-8170-BE39997FFBAA}" type="presOf" srcId="{7283639A-3D1E-4396-A910-C3C35FC63F0A}" destId="{A9298820-FC51-4C7E-AD9D-B07D6A74C713}" srcOrd="0" destOrd="0" presId="urn:microsoft.com/office/officeart/2005/8/layout/hProcess9"/>
    <dgm:cxn modelId="{35A846F5-30AC-4319-97E8-71BB7D05D427}" type="presParOf" srcId="{8525987D-1F80-402E-B583-7F649701AAF2}" destId="{F6517AA1-3D34-4AAB-B9D5-085DEC8FB6F9}" srcOrd="0" destOrd="0" presId="urn:microsoft.com/office/officeart/2005/8/layout/hProcess9"/>
    <dgm:cxn modelId="{A4AAF43E-4868-4418-B276-28D5BA525210}" type="presParOf" srcId="{8525987D-1F80-402E-B583-7F649701AAF2}" destId="{993C5D51-E62A-405F-A491-1A97DDB1F159}" srcOrd="1" destOrd="0" presId="urn:microsoft.com/office/officeart/2005/8/layout/hProcess9"/>
    <dgm:cxn modelId="{92DF386E-89B9-4A14-98FD-44F6844CF1A1}" type="presParOf" srcId="{993C5D51-E62A-405F-A491-1A97DDB1F159}" destId="{A9298820-FC51-4C7E-AD9D-B07D6A74C713}" srcOrd="0" destOrd="0" presId="urn:microsoft.com/office/officeart/2005/8/layout/hProcess9"/>
    <dgm:cxn modelId="{7F99F74D-8016-4AC9-B455-3BAF6A85BD77}" type="presParOf" srcId="{993C5D51-E62A-405F-A491-1A97DDB1F159}" destId="{A1178E55-A51E-48D1-AB5E-1E4274252C4B}" srcOrd="1" destOrd="0" presId="urn:microsoft.com/office/officeart/2005/8/layout/hProcess9"/>
    <dgm:cxn modelId="{07F6B611-86E6-45DA-A8D2-4E5A273983FC}" type="presParOf" srcId="{993C5D51-E62A-405F-A491-1A97DDB1F159}" destId="{D05F3E2C-BB6D-4ADC-94BE-9AB9BF116AC5}" srcOrd="2" destOrd="0" presId="urn:microsoft.com/office/officeart/2005/8/layout/hProcess9"/>
    <dgm:cxn modelId="{8A5B6A61-5F0B-4E2E-94C3-CB0FC1FB6E77}" type="presParOf" srcId="{993C5D51-E62A-405F-A491-1A97DDB1F159}" destId="{84933073-17CF-4750-BB63-970FE68E1695}" srcOrd="3" destOrd="0" presId="urn:microsoft.com/office/officeart/2005/8/layout/hProcess9"/>
    <dgm:cxn modelId="{786AF213-CBE3-45B8-A029-F5527622A10F}" type="presParOf" srcId="{993C5D51-E62A-405F-A491-1A97DDB1F159}" destId="{E2D074C3-707D-4412-992E-5555EC96962B}" srcOrd="4" destOrd="0" presId="urn:microsoft.com/office/officeart/2005/8/layout/hProcess9"/>
    <dgm:cxn modelId="{8FED0267-1B09-4634-AC87-AD16B3A438B0}" type="presParOf" srcId="{993C5D51-E62A-405F-A491-1A97DDB1F159}" destId="{4D64394B-4CA9-4FC0-A7F2-CEC9CDEDFC53}" srcOrd="5" destOrd="0" presId="urn:microsoft.com/office/officeart/2005/8/layout/hProcess9"/>
    <dgm:cxn modelId="{D67CA3E1-2317-4423-9BB1-E4913D09F48B}" type="presParOf" srcId="{993C5D51-E62A-405F-A491-1A97DDB1F159}" destId="{4556AAA4-2ACC-42AF-A48F-C4BC7247FBE7}" srcOrd="6" destOrd="0" presId="urn:microsoft.com/office/officeart/2005/8/layout/hProcess9"/>
    <dgm:cxn modelId="{F9C7300A-E9B0-44E2-90D1-36B1D8761920}" type="presParOf" srcId="{993C5D51-E62A-405F-A491-1A97DDB1F159}" destId="{BDECACE5-5251-4BAD-A09F-F998C3D70999}" srcOrd="7" destOrd="0" presId="urn:microsoft.com/office/officeart/2005/8/layout/hProcess9"/>
    <dgm:cxn modelId="{D872CBF5-D24C-457B-9D67-3947D6FD03F6}" type="presParOf" srcId="{993C5D51-E62A-405F-A491-1A97DDB1F159}" destId="{D5DCD82B-2497-442D-9D84-61C5D6C402C8}"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17AA1-3D34-4AAB-B9D5-085DEC8FB6F9}">
      <dsp:nvSpPr>
        <dsp:cNvPr id="0" name=""/>
        <dsp:cNvSpPr/>
      </dsp:nvSpPr>
      <dsp:spPr>
        <a:xfrm>
          <a:off x="701768" y="0"/>
          <a:ext cx="7953373" cy="304127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98820-FC51-4C7E-AD9D-B07D6A74C713}">
      <dsp:nvSpPr>
        <dsp:cNvPr id="0" name=""/>
        <dsp:cNvSpPr/>
      </dsp:nvSpPr>
      <dsp:spPr>
        <a:xfrm>
          <a:off x="4111" y="912383"/>
          <a:ext cx="1797824" cy="12165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Aptos Display" panose="020F0302020204030204"/>
            </a:rPr>
            <a:t>Various States in Quantum Optics </a:t>
          </a:r>
          <a:endParaRPr lang="en-US" sz="1700" kern="1200" dirty="0"/>
        </a:p>
      </dsp:txBody>
      <dsp:txXfrm>
        <a:off x="63496" y="971768"/>
        <a:ext cx="1679054" cy="1097740"/>
      </dsp:txXfrm>
    </dsp:sp>
    <dsp:sp modelId="{D05F3E2C-BB6D-4ADC-94BE-9AB9BF116AC5}">
      <dsp:nvSpPr>
        <dsp:cNvPr id="0" name=""/>
        <dsp:cNvSpPr/>
      </dsp:nvSpPr>
      <dsp:spPr>
        <a:xfrm>
          <a:off x="1891827" y="912383"/>
          <a:ext cx="1797824" cy="12165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Aptos Display" panose="020F0302020204030204"/>
            </a:rPr>
            <a:t>Continuous Variable Systems</a:t>
          </a:r>
        </a:p>
      </dsp:txBody>
      <dsp:txXfrm>
        <a:off x="1951212" y="971768"/>
        <a:ext cx="1679054" cy="1097740"/>
      </dsp:txXfrm>
    </dsp:sp>
    <dsp:sp modelId="{E2D074C3-707D-4412-992E-5555EC96962B}">
      <dsp:nvSpPr>
        <dsp:cNvPr id="0" name=""/>
        <dsp:cNvSpPr/>
      </dsp:nvSpPr>
      <dsp:spPr>
        <a:xfrm>
          <a:off x="3779542" y="912383"/>
          <a:ext cx="1797824" cy="12165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Aptos Display" panose="020F0302020204030204"/>
            </a:rPr>
            <a:t>Wigner Description of the States in Phase Space</a:t>
          </a:r>
          <a:endParaRPr lang="en-US" sz="1700" kern="1200" dirty="0"/>
        </a:p>
      </dsp:txBody>
      <dsp:txXfrm>
        <a:off x="3838927" y="971768"/>
        <a:ext cx="1679054" cy="1097740"/>
      </dsp:txXfrm>
    </dsp:sp>
    <dsp:sp modelId="{4556AAA4-2ACC-42AF-A48F-C4BC7247FBE7}">
      <dsp:nvSpPr>
        <dsp:cNvPr id="0" name=""/>
        <dsp:cNvSpPr/>
      </dsp:nvSpPr>
      <dsp:spPr>
        <a:xfrm>
          <a:off x="5667258" y="912383"/>
          <a:ext cx="1797824" cy="12165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Aptos Display" panose="020F0302020204030204"/>
            </a:rPr>
            <a:t>Two Mode Squeezed State</a:t>
          </a:r>
          <a:endParaRPr lang="en-US" sz="1700" kern="1200" dirty="0"/>
        </a:p>
      </dsp:txBody>
      <dsp:txXfrm>
        <a:off x="5726643" y="971768"/>
        <a:ext cx="1679054" cy="1097740"/>
      </dsp:txXfrm>
    </dsp:sp>
    <dsp:sp modelId="{D5DCD82B-2497-442D-9D84-61C5D6C402C8}">
      <dsp:nvSpPr>
        <dsp:cNvPr id="0" name=""/>
        <dsp:cNvSpPr/>
      </dsp:nvSpPr>
      <dsp:spPr>
        <a:xfrm>
          <a:off x="7554973" y="912383"/>
          <a:ext cx="1797824" cy="12165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Aptos Display" panose="020F0302020204030204"/>
            </a:rPr>
            <a:t>EPR State and Entanglement</a:t>
          </a:r>
        </a:p>
      </dsp:txBody>
      <dsp:txXfrm>
        <a:off x="7614358" y="971768"/>
        <a:ext cx="1679054" cy="109774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11/25/2024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drive.google.com/file/d/1qZAXMu4X_LulngJ_mHZMoFYD0VoIdwq_/view"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979"/>
            <a:ext cx="9144000" cy="2387600"/>
          </a:xfrm>
        </p:spPr>
        <p:txBody>
          <a:bodyPr>
            <a:normAutofit/>
          </a:bodyPr>
          <a:lstStyle/>
          <a:p>
            <a:r>
              <a:rPr lang="en-US" sz="4400" dirty="0">
                <a:latin typeface="Book Antiqua"/>
                <a:ea typeface="+mj-lt"/>
                <a:cs typeface="+mj-lt"/>
              </a:rPr>
              <a:t>Wigner Description in Quantum</a:t>
            </a:r>
            <a:endParaRPr lang="en-US" sz="4400">
              <a:latin typeface="Book Antiqua"/>
            </a:endParaRPr>
          </a:p>
          <a:p>
            <a:r>
              <a:rPr lang="en-US" sz="4400" dirty="0">
                <a:latin typeface="Book Antiqua"/>
                <a:ea typeface="+mj-lt"/>
                <a:cs typeface="+mj-lt"/>
              </a:rPr>
              <a:t>Optics and its Application in Two</a:t>
            </a:r>
            <a:endParaRPr lang="en-US" sz="4400">
              <a:latin typeface="Book Antiqua"/>
            </a:endParaRPr>
          </a:p>
          <a:p>
            <a:r>
              <a:rPr lang="en-US" sz="4400" dirty="0">
                <a:latin typeface="Book Antiqua"/>
                <a:ea typeface="+mj-lt"/>
                <a:cs typeface="+mj-lt"/>
              </a:rPr>
              <a:t>Mode Entanglement</a:t>
            </a:r>
            <a:endParaRPr lang="en-US" sz="4400" dirty="0">
              <a:latin typeface="Book Antiqua"/>
            </a:endParaRPr>
          </a:p>
        </p:txBody>
      </p:sp>
      <p:sp>
        <p:nvSpPr>
          <p:cNvPr id="3" name="Subtitle 2"/>
          <p:cNvSpPr>
            <a:spLocks noGrp="1"/>
          </p:cNvSpPr>
          <p:nvPr>
            <p:ph type="subTitle" idx="1"/>
          </p:nvPr>
        </p:nvSpPr>
        <p:spPr>
          <a:xfrm>
            <a:off x="-534352" y="3093015"/>
            <a:ext cx="9144000" cy="2125487"/>
          </a:xfrm>
        </p:spPr>
        <p:txBody>
          <a:bodyPr vert="horz" lIns="91440" tIns="45720" rIns="91440" bIns="45720" rtlCol="0" anchor="t">
            <a:normAutofit/>
          </a:bodyPr>
          <a:lstStyle/>
          <a:p>
            <a:r>
              <a:rPr lang="en-US" sz="2000" b="1" dirty="0">
                <a:solidFill>
                  <a:srgbClr val="002060"/>
                </a:solidFill>
                <a:latin typeface="Calibri"/>
                <a:ea typeface="Calibri"/>
                <a:cs typeface="Calibri"/>
              </a:rPr>
              <a:t>Summer Internship Presentation (PH48201) </a:t>
            </a:r>
          </a:p>
          <a:p>
            <a:r>
              <a:rPr lang="en-US" sz="1800" dirty="0">
                <a:latin typeface="Calibri"/>
                <a:ea typeface="Calibri"/>
                <a:cs typeface="Calibri"/>
              </a:rPr>
              <a:t>[Autumn 2024]</a:t>
            </a:r>
          </a:p>
          <a:p>
            <a:r>
              <a:rPr lang="en-US" sz="1800" dirty="0">
                <a:latin typeface="Calibri"/>
                <a:ea typeface="Calibri"/>
                <a:cs typeface="Calibri"/>
              </a:rPr>
              <a:t>By</a:t>
            </a:r>
            <a:endParaRPr lang="en-US" sz="1800" dirty="0">
              <a:latin typeface="Aptos" panose="020B0004020202020204"/>
              <a:ea typeface="Calibri"/>
              <a:cs typeface="Calibri"/>
            </a:endParaRPr>
          </a:p>
          <a:p>
            <a:r>
              <a:rPr lang="en-US" b="1" err="1">
                <a:solidFill>
                  <a:srgbClr val="002060"/>
                </a:solidFill>
                <a:latin typeface="Book Antiqua"/>
                <a:ea typeface="Calibri"/>
                <a:cs typeface="Calibri"/>
              </a:rPr>
              <a:t>Abhinaba</a:t>
            </a:r>
            <a:r>
              <a:rPr lang="en-US" b="1" dirty="0">
                <a:solidFill>
                  <a:srgbClr val="002060"/>
                </a:solidFill>
                <a:latin typeface="Book Antiqua"/>
                <a:ea typeface="Calibri"/>
                <a:cs typeface="Calibri"/>
              </a:rPr>
              <a:t> Pahari</a:t>
            </a:r>
            <a:endParaRPr lang="en-US" sz="1800">
              <a:solidFill>
                <a:srgbClr val="002060"/>
              </a:solidFill>
              <a:latin typeface="Book Antiqua"/>
              <a:ea typeface="Calibri"/>
              <a:cs typeface="Calibri"/>
            </a:endParaRPr>
          </a:p>
          <a:p>
            <a:r>
              <a:rPr lang="en-US" b="1" dirty="0">
                <a:latin typeface="Book Antiqua"/>
                <a:ea typeface="Calibri"/>
                <a:cs typeface="Calibri"/>
              </a:rPr>
              <a:t>Roll No : 23PH40001</a:t>
            </a:r>
          </a:p>
        </p:txBody>
      </p:sp>
      <p:pic>
        <p:nvPicPr>
          <p:cNvPr id="4" name="Picture 3">
            <a:extLst>
              <a:ext uri="{FF2B5EF4-FFF2-40B4-BE49-F238E27FC236}">
                <a16:creationId xmlns:a16="http://schemas.microsoft.com/office/drawing/2014/main" id="{960434CA-47E3-09EB-18AC-C5157E0C7718}"/>
              </a:ext>
            </a:extLst>
          </p:cNvPr>
          <p:cNvPicPr>
            <a:picLocks noChangeAspect="1"/>
          </p:cNvPicPr>
          <p:nvPr/>
        </p:nvPicPr>
        <p:blipFill>
          <a:blip r:embed="rId2"/>
          <a:stretch>
            <a:fillRect/>
          </a:stretch>
        </p:blipFill>
        <p:spPr>
          <a:xfrm>
            <a:off x="7934884" y="2980994"/>
            <a:ext cx="2731994" cy="3036794"/>
          </a:xfrm>
          <a:prstGeom prst="rect">
            <a:avLst/>
          </a:prstGeom>
          <a:ln>
            <a:noFill/>
          </a:ln>
          <a:effectLst>
            <a:outerShdw blurRad="723900" dist="139700" dir="2700000" algn="tl" rotWithShape="0">
              <a:srgbClr val="333333">
                <a:alpha val="9000"/>
              </a:srgbClr>
            </a:outerShdw>
          </a:effectLst>
        </p:spPr>
      </p:pic>
      <p:sp>
        <p:nvSpPr>
          <p:cNvPr id="6" name="Subtitle 2">
            <a:extLst>
              <a:ext uri="{FF2B5EF4-FFF2-40B4-BE49-F238E27FC236}">
                <a16:creationId xmlns:a16="http://schemas.microsoft.com/office/drawing/2014/main" id="{2B6B7D5B-6036-4A5A-E615-D7C72F8FF814}"/>
              </a:ext>
            </a:extLst>
          </p:cNvPr>
          <p:cNvSpPr txBox="1">
            <a:spLocks/>
          </p:cNvSpPr>
          <p:nvPr/>
        </p:nvSpPr>
        <p:spPr>
          <a:xfrm>
            <a:off x="-531159" y="5373304"/>
            <a:ext cx="9144000" cy="165576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solidFill>
                  <a:schemeClr val="tx2">
                    <a:lumMod val="76000"/>
                    <a:lumOff val="24000"/>
                  </a:schemeClr>
                </a:solidFill>
                <a:latin typeface="Calibri"/>
                <a:ea typeface="Calibri"/>
                <a:cs typeface="Calibri"/>
              </a:rPr>
              <a:t>Supervisor : </a:t>
            </a:r>
            <a:r>
              <a:rPr lang="en-US" sz="2800" b="1" dirty="0">
                <a:solidFill>
                  <a:schemeClr val="tx2">
                    <a:lumMod val="76000"/>
                    <a:lumOff val="24000"/>
                  </a:schemeClr>
                </a:solidFill>
                <a:latin typeface="Calibri"/>
                <a:ea typeface="Calibri"/>
                <a:cs typeface="Calibri"/>
              </a:rPr>
              <a:t>Dr. Tamoghna Das</a:t>
            </a:r>
          </a:p>
          <a:p>
            <a:r>
              <a:rPr lang="en-US" sz="2000" dirty="0">
                <a:latin typeface="Calibri"/>
                <a:ea typeface="Calibri"/>
                <a:cs typeface="Calibri"/>
              </a:rPr>
              <a:t>Department of Physics, IIT Kharagpur</a:t>
            </a:r>
          </a:p>
          <a:p>
            <a:r>
              <a:rPr lang="en-US" sz="1600">
                <a:latin typeface="Calibri"/>
                <a:ea typeface="+mn-lt"/>
                <a:cs typeface="+mn-lt"/>
              </a:rPr>
              <a:t>KHARAGPUR - 721302, KHARAGPUR, INDIA</a:t>
            </a:r>
            <a:endParaRPr lang="en-US" sz="1600">
              <a:latin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838200" y="365125"/>
            <a:ext cx="10515600" cy="636632"/>
          </a:xfrm>
        </p:spPr>
        <p:txBody>
          <a:bodyPr>
            <a:normAutofit fontScale="90000"/>
          </a:bodyPr>
          <a:lstStyle/>
          <a:p>
            <a:r>
              <a:rPr lang="en-US" dirty="0">
                <a:latin typeface="Book Antiqua"/>
                <a:ea typeface="+mj-lt"/>
                <a:cs typeface="+mj-lt"/>
              </a:rPr>
              <a:t>Coherent State</a:t>
            </a:r>
            <a:endParaRPr lang="en-US" dirty="0">
              <a:latin typeface="Book Antiqua"/>
            </a:endParaRPr>
          </a:p>
        </p:txBody>
      </p:sp>
      <p:sp>
        <p:nvSpPr>
          <p:cNvPr id="3" name="Content Placeholder 2">
            <a:extLst>
              <a:ext uri="{FF2B5EF4-FFF2-40B4-BE49-F238E27FC236}">
                <a16:creationId xmlns:a16="http://schemas.microsoft.com/office/drawing/2014/main" id="{C921FB7A-51C3-2C4C-5BC1-51BD051683E8}"/>
              </a:ext>
            </a:extLst>
          </p:cNvPr>
          <p:cNvSpPr>
            <a:spLocks noGrp="1"/>
          </p:cNvSpPr>
          <p:nvPr>
            <p:ph idx="1"/>
          </p:nvPr>
        </p:nvSpPr>
        <p:spPr>
          <a:xfrm>
            <a:off x="838200" y="1366338"/>
            <a:ext cx="10515600" cy="4810625"/>
          </a:xfrm>
        </p:spPr>
        <p:txBody>
          <a:bodyPr vert="horz" lIns="91440" tIns="45720" rIns="91440" bIns="45720" rtlCol="0" anchor="t">
            <a:normAutofit/>
          </a:bodyPr>
          <a:lstStyle/>
          <a:p>
            <a:endParaRPr lang="en-US" dirty="0"/>
          </a:p>
          <a:p>
            <a:endParaRPr lang="en-US" dirty="0"/>
          </a:p>
        </p:txBody>
      </p:sp>
      <p:pic>
        <p:nvPicPr>
          <p:cNvPr id="4" name="Picture 3">
            <a:extLst>
              <a:ext uri="{FF2B5EF4-FFF2-40B4-BE49-F238E27FC236}">
                <a16:creationId xmlns:a16="http://schemas.microsoft.com/office/drawing/2014/main" id="{77B34F7A-E4AA-FE5F-B9AD-363764D6A44A}"/>
              </a:ext>
            </a:extLst>
          </p:cNvPr>
          <p:cNvPicPr>
            <a:picLocks noChangeAspect="1"/>
          </p:cNvPicPr>
          <p:nvPr/>
        </p:nvPicPr>
        <p:blipFill>
          <a:blip r:embed="rId2"/>
          <a:stretch>
            <a:fillRect/>
          </a:stretch>
        </p:blipFill>
        <p:spPr>
          <a:xfrm>
            <a:off x="718868" y="1008750"/>
            <a:ext cx="10524226" cy="5477120"/>
          </a:xfrm>
          <a:prstGeom prst="rect">
            <a:avLst/>
          </a:prstGeom>
        </p:spPr>
      </p:pic>
      <p:sp>
        <p:nvSpPr>
          <p:cNvPr id="6" name="TextBox 5">
            <a:extLst>
              <a:ext uri="{FF2B5EF4-FFF2-40B4-BE49-F238E27FC236}">
                <a16:creationId xmlns:a16="http://schemas.microsoft.com/office/drawing/2014/main" id="{DD070322-CB7F-53AD-E322-155FB7B85197}"/>
              </a:ext>
            </a:extLst>
          </p:cNvPr>
          <p:cNvSpPr txBox="1"/>
          <p:nvPr/>
        </p:nvSpPr>
        <p:spPr>
          <a:xfrm>
            <a:off x="2550459" y="6483724"/>
            <a:ext cx="109234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Book Antiqua"/>
                <a:ea typeface="+mn-lt"/>
                <a:cs typeface="+mn-lt"/>
              </a:rPr>
              <a:t>FIG : </a:t>
            </a:r>
            <a:r>
              <a:rPr lang="en-US" dirty="0">
                <a:latin typeface="Book Antiqua"/>
                <a:ea typeface="+mn-lt"/>
                <a:cs typeface="+mn-lt"/>
              </a:rPr>
              <a:t>Density plot of Wigner distribution of few coherent states</a:t>
            </a:r>
            <a:endParaRPr lang="en-US" dirty="0">
              <a:latin typeface="Book Antiqua"/>
            </a:endParaRPr>
          </a:p>
        </p:txBody>
      </p:sp>
    </p:spTree>
    <p:extLst>
      <p:ext uri="{BB962C8B-B14F-4D97-AF65-F5344CB8AC3E}">
        <p14:creationId xmlns:p14="http://schemas.microsoft.com/office/powerpoint/2010/main" val="2658456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462722" y="232603"/>
            <a:ext cx="10515600" cy="636632"/>
          </a:xfrm>
        </p:spPr>
        <p:txBody>
          <a:bodyPr>
            <a:normAutofit fontScale="90000"/>
          </a:bodyPr>
          <a:lstStyle/>
          <a:p>
            <a:r>
              <a:rPr lang="en-US" dirty="0">
                <a:latin typeface="Book Antiqua"/>
                <a:ea typeface="+mj-lt"/>
                <a:cs typeface="+mj-lt"/>
              </a:rPr>
              <a:t>Squeezed State</a:t>
            </a:r>
            <a:endParaRPr lang="en-US" dirty="0">
              <a:latin typeface="Book Antiqua"/>
            </a:endParaRPr>
          </a:p>
        </p:txBody>
      </p:sp>
      <p:sp>
        <p:nvSpPr>
          <p:cNvPr id="3" name="Content Placeholder 2">
            <a:extLst>
              <a:ext uri="{FF2B5EF4-FFF2-40B4-BE49-F238E27FC236}">
                <a16:creationId xmlns:a16="http://schemas.microsoft.com/office/drawing/2014/main" id="{C921FB7A-51C3-2C4C-5BC1-51BD051683E8}"/>
              </a:ext>
            </a:extLst>
          </p:cNvPr>
          <p:cNvSpPr>
            <a:spLocks noGrp="1"/>
          </p:cNvSpPr>
          <p:nvPr>
            <p:ph idx="1"/>
          </p:nvPr>
        </p:nvSpPr>
        <p:spPr>
          <a:xfrm>
            <a:off x="838200" y="1366338"/>
            <a:ext cx="10515600" cy="4810625"/>
          </a:xfrm>
        </p:spPr>
        <p:txBody>
          <a:bodyPr vert="horz" lIns="91440" tIns="45720" rIns="91440" bIns="45720" rtlCol="0" anchor="t">
            <a:normAutofit/>
          </a:bodyPr>
          <a:lstStyle/>
          <a:p>
            <a:endParaRPr lang="en-US" dirty="0"/>
          </a:p>
          <a:p>
            <a:endParaRPr lang="en-US" dirty="0"/>
          </a:p>
        </p:txBody>
      </p:sp>
      <p:pic>
        <p:nvPicPr>
          <p:cNvPr id="6" name="Picture 5">
            <a:extLst>
              <a:ext uri="{FF2B5EF4-FFF2-40B4-BE49-F238E27FC236}">
                <a16:creationId xmlns:a16="http://schemas.microsoft.com/office/drawing/2014/main" id="{0B391454-501F-67F5-6A72-40E9C0860971}"/>
              </a:ext>
            </a:extLst>
          </p:cNvPr>
          <p:cNvPicPr>
            <a:picLocks noChangeAspect="1"/>
          </p:cNvPicPr>
          <p:nvPr/>
        </p:nvPicPr>
        <p:blipFill>
          <a:blip r:embed="rId2"/>
          <a:stretch>
            <a:fillRect/>
          </a:stretch>
        </p:blipFill>
        <p:spPr>
          <a:xfrm>
            <a:off x="1659698" y="1952865"/>
            <a:ext cx="8872602" cy="4361449"/>
          </a:xfrm>
          <a:prstGeom prst="rect">
            <a:avLst/>
          </a:prstGeom>
          <a:ln>
            <a:solidFill>
              <a:schemeClr val="tx1">
                <a:lumMod val="75000"/>
                <a:lumOff val="25000"/>
              </a:schemeClr>
            </a:solidFill>
          </a:ln>
        </p:spPr>
      </p:pic>
      <p:pic>
        <p:nvPicPr>
          <p:cNvPr id="7" name="Picture 6">
            <a:extLst>
              <a:ext uri="{FF2B5EF4-FFF2-40B4-BE49-F238E27FC236}">
                <a16:creationId xmlns:a16="http://schemas.microsoft.com/office/drawing/2014/main" id="{92BEA568-B183-7270-A114-751BF81A4D54}"/>
              </a:ext>
            </a:extLst>
          </p:cNvPr>
          <p:cNvPicPr>
            <a:picLocks noChangeAspect="1"/>
          </p:cNvPicPr>
          <p:nvPr/>
        </p:nvPicPr>
        <p:blipFill>
          <a:blip r:embed="rId3"/>
          <a:stretch>
            <a:fillRect/>
          </a:stretch>
        </p:blipFill>
        <p:spPr>
          <a:xfrm>
            <a:off x="4251739" y="1008955"/>
            <a:ext cx="4318001" cy="831307"/>
          </a:xfrm>
          <a:prstGeom prst="rect">
            <a:avLst/>
          </a:prstGeom>
          <a:ln>
            <a:solidFill>
              <a:schemeClr val="tx1">
                <a:lumMod val="95000"/>
                <a:lumOff val="5000"/>
              </a:schemeClr>
            </a:solidFill>
          </a:ln>
        </p:spPr>
      </p:pic>
      <p:sp>
        <p:nvSpPr>
          <p:cNvPr id="4" name="TextBox 3">
            <a:extLst>
              <a:ext uri="{FF2B5EF4-FFF2-40B4-BE49-F238E27FC236}">
                <a16:creationId xmlns:a16="http://schemas.microsoft.com/office/drawing/2014/main" id="{CA5B850D-B9CA-D9FC-FA76-2B31D6D31E7B}"/>
              </a:ext>
            </a:extLst>
          </p:cNvPr>
          <p:cNvSpPr txBox="1"/>
          <p:nvPr/>
        </p:nvSpPr>
        <p:spPr>
          <a:xfrm>
            <a:off x="1284194" y="6438900"/>
            <a:ext cx="109234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Book Antiqua"/>
                <a:ea typeface="+mn-lt"/>
                <a:cs typeface="+mn-lt"/>
              </a:rPr>
              <a:t>FIG : </a:t>
            </a:r>
            <a:r>
              <a:rPr lang="en-US" dirty="0">
                <a:latin typeface="Book Antiqua"/>
                <a:ea typeface="+mn-lt"/>
                <a:cs typeface="+mn-lt"/>
              </a:rPr>
              <a:t>Wigner distribution of Two single mode squeezed state : r= 0.3 (on left) and r=0.7 (on right).</a:t>
            </a:r>
            <a:endParaRPr lang="en-US" dirty="0">
              <a:latin typeface="Book Antiqua"/>
            </a:endParaRPr>
          </a:p>
        </p:txBody>
      </p:sp>
    </p:spTree>
    <p:extLst>
      <p:ext uri="{BB962C8B-B14F-4D97-AF65-F5344CB8AC3E}">
        <p14:creationId xmlns:p14="http://schemas.microsoft.com/office/powerpoint/2010/main" val="2961576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838200" y="365125"/>
            <a:ext cx="10515600" cy="636632"/>
          </a:xfrm>
        </p:spPr>
        <p:txBody>
          <a:bodyPr>
            <a:normAutofit fontScale="90000"/>
          </a:bodyPr>
          <a:lstStyle/>
          <a:p>
            <a:r>
              <a:rPr lang="en-US" dirty="0">
                <a:latin typeface="Book Antiqua"/>
                <a:ea typeface="+mj-lt"/>
                <a:cs typeface="+mj-lt"/>
              </a:rPr>
              <a:t>Squeezed State</a:t>
            </a:r>
            <a:endParaRPr lang="en-US" dirty="0">
              <a:latin typeface="Book Antiqua"/>
            </a:endParaRPr>
          </a:p>
        </p:txBody>
      </p:sp>
      <p:sp>
        <p:nvSpPr>
          <p:cNvPr id="3" name="Content Placeholder 2">
            <a:extLst>
              <a:ext uri="{FF2B5EF4-FFF2-40B4-BE49-F238E27FC236}">
                <a16:creationId xmlns:a16="http://schemas.microsoft.com/office/drawing/2014/main" id="{C921FB7A-51C3-2C4C-5BC1-51BD051683E8}"/>
              </a:ext>
            </a:extLst>
          </p:cNvPr>
          <p:cNvSpPr>
            <a:spLocks noGrp="1"/>
          </p:cNvSpPr>
          <p:nvPr>
            <p:ph idx="1"/>
          </p:nvPr>
        </p:nvSpPr>
        <p:spPr>
          <a:xfrm>
            <a:off x="838200" y="1366338"/>
            <a:ext cx="10515600" cy="4810625"/>
          </a:xfrm>
        </p:spPr>
        <p:txBody>
          <a:bodyPr vert="horz" lIns="91440" tIns="45720" rIns="91440" bIns="45720" rtlCol="0" anchor="t">
            <a:normAutofit/>
          </a:bodyPr>
          <a:lstStyle/>
          <a:p>
            <a:endParaRPr lang="en-US" dirty="0"/>
          </a:p>
          <a:p>
            <a:endParaRPr lang="en-US" dirty="0"/>
          </a:p>
        </p:txBody>
      </p:sp>
      <p:pic>
        <p:nvPicPr>
          <p:cNvPr id="4" name="Graphic 3">
            <a:extLst>
              <a:ext uri="{FF2B5EF4-FFF2-40B4-BE49-F238E27FC236}">
                <a16:creationId xmlns:a16="http://schemas.microsoft.com/office/drawing/2014/main" id="{6635A2B6-E70D-3709-F934-2009BF1323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2847" y="1170897"/>
            <a:ext cx="11095153" cy="5319180"/>
          </a:xfrm>
          <a:prstGeom prst="rect">
            <a:avLst/>
          </a:prstGeom>
        </p:spPr>
      </p:pic>
      <p:sp>
        <p:nvSpPr>
          <p:cNvPr id="5" name="TextBox 4">
            <a:extLst>
              <a:ext uri="{FF2B5EF4-FFF2-40B4-BE49-F238E27FC236}">
                <a16:creationId xmlns:a16="http://schemas.microsoft.com/office/drawing/2014/main" id="{C7D7DC01-D68D-43B4-D6F8-1B1A3F85560C}"/>
              </a:ext>
            </a:extLst>
          </p:cNvPr>
          <p:cNvSpPr txBox="1"/>
          <p:nvPr/>
        </p:nvSpPr>
        <p:spPr>
          <a:xfrm>
            <a:off x="847164" y="6494929"/>
            <a:ext cx="105424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Book Antiqua"/>
              </a:rPr>
              <a:t>FIG :</a:t>
            </a:r>
            <a:r>
              <a:rPr lang="en-US" dirty="0">
                <a:latin typeface="Book Antiqua"/>
              </a:rPr>
              <a:t> </a:t>
            </a:r>
            <a:r>
              <a:rPr lang="en-US" dirty="0">
                <a:latin typeface="Book Antiqua"/>
                <a:ea typeface="+mn-lt"/>
                <a:cs typeface="+mn-lt"/>
              </a:rPr>
              <a:t>Wigner distribution of a few squeezed states centered at origin with different squeezing factor.</a:t>
            </a:r>
            <a:endParaRPr lang="en-US">
              <a:latin typeface="Book Antiqua"/>
            </a:endParaRPr>
          </a:p>
        </p:txBody>
      </p:sp>
    </p:spTree>
    <p:extLst>
      <p:ext uri="{BB962C8B-B14F-4D97-AF65-F5344CB8AC3E}">
        <p14:creationId xmlns:p14="http://schemas.microsoft.com/office/powerpoint/2010/main" val="1664999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608162" y="278861"/>
            <a:ext cx="10515600" cy="636632"/>
          </a:xfrm>
        </p:spPr>
        <p:txBody>
          <a:bodyPr>
            <a:normAutofit fontScale="90000"/>
          </a:bodyPr>
          <a:lstStyle/>
          <a:p>
            <a:r>
              <a:rPr lang="en-US" dirty="0">
                <a:latin typeface="Book Antiqua"/>
                <a:ea typeface="+mj-lt"/>
                <a:cs typeface="+mj-lt"/>
              </a:rPr>
              <a:t>Photon added Coherent state</a:t>
            </a:r>
            <a:endParaRPr lang="en-US" dirty="0">
              <a:latin typeface="Book Antiqua"/>
            </a:endParaRPr>
          </a:p>
        </p:txBody>
      </p:sp>
      <p:sp>
        <p:nvSpPr>
          <p:cNvPr id="3" name="Content Placeholder 2">
            <a:extLst>
              <a:ext uri="{FF2B5EF4-FFF2-40B4-BE49-F238E27FC236}">
                <a16:creationId xmlns:a16="http://schemas.microsoft.com/office/drawing/2014/main" id="{C921FB7A-51C3-2C4C-5BC1-51BD051683E8}"/>
              </a:ext>
            </a:extLst>
          </p:cNvPr>
          <p:cNvSpPr>
            <a:spLocks noGrp="1"/>
          </p:cNvSpPr>
          <p:nvPr>
            <p:ph idx="1"/>
          </p:nvPr>
        </p:nvSpPr>
        <p:spPr>
          <a:xfrm>
            <a:off x="838200" y="1366338"/>
            <a:ext cx="10515600" cy="4810625"/>
          </a:xfrm>
        </p:spPr>
        <p:txBody>
          <a:bodyPr vert="horz" lIns="91440" tIns="45720" rIns="91440" bIns="45720" rtlCol="0" anchor="t">
            <a:normAutofit/>
          </a:bodyPr>
          <a:lstStyle/>
          <a:p>
            <a:endParaRPr lang="en-US" dirty="0"/>
          </a:p>
          <a:p>
            <a:endParaRPr lang="en-US" dirty="0"/>
          </a:p>
        </p:txBody>
      </p:sp>
      <p:pic>
        <p:nvPicPr>
          <p:cNvPr id="4" name="Picture 3">
            <a:extLst>
              <a:ext uri="{FF2B5EF4-FFF2-40B4-BE49-F238E27FC236}">
                <a16:creationId xmlns:a16="http://schemas.microsoft.com/office/drawing/2014/main" id="{989AF0DF-A543-02CE-3A55-81DC277236A5}"/>
              </a:ext>
            </a:extLst>
          </p:cNvPr>
          <p:cNvPicPr>
            <a:picLocks noChangeAspect="1"/>
          </p:cNvPicPr>
          <p:nvPr/>
        </p:nvPicPr>
        <p:blipFill>
          <a:blip r:embed="rId2"/>
          <a:stretch>
            <a:fillRect/>
          </a:stretch>
        </p:blipFill>
        <p:spPr>
          <a:xfrm>
            <a:off x="3479319" y="1047285"/>
            <a:ext cx="5233360" cy="868209"/>
          </a:xfrm>
          <a:prstGeom prst="rect">
            <a:avLst/>
          </a:prstGeom>
          <a:ln>
            <a:solidFill>
              <a:schemeClr val="tx1"/>
            </a:solidFill>
          </a:ln>
        </p:spPr>
      </p:pic>
      <p:pic>
        <p:nvPicPr>
          <p:cNvPr id="5" name="Picture 4">
            <a:extLst>
              <a:ext uri="{FF2B5EF4-FFF2-40B4-BE49-F238E27FC236}">
                <a16:creationId xmlns:a16="http://schemas.microsoft.com/office/drawing/2014/main" id="{3B800E66-7D3D-2DCF-846C-194B054DF090}"/>
              </a:ext>
            </a:extLst>
          </p:cNvPr>
          <p:cNvPicPr>
            <a:picLocks noChangeAspect="1"/>
          </p:cNvPicPr>
          <p:nvPr/>
        </p:nvPicPr>
        <p:blipFill>
          <a:blip r:embed="rId3"/>
          <a:stretch>
            <a:fillRect/>
          </a:stretch>
        </p:blipFill>
        <p:spPr>
          <a:xfrm>
            <a:off x="1581299" y="2036081"/>
            <a:ext cx="8827697" cy="4292426"/>
          </a:xfrm>
          <a:prstGeom prst="rect">
            <a:avLst/>
          </a:prstGeom>
          <a:ln>
            <a:solidFill>
              <a:schemeClr val="tx1"/>
            </a:solidFill>
          </a:ln>
        </p:spPr>
      </p:pic>
      <p:sp>
        <p:nvSpPr>
          <p:cNvPr id="7" name="TextBox 6">
            <a:extLst>
              <a:ext uri="{FF2B5EF4-FFF2-40B4-BE49-F238E27FC236}">
                <a16:creationId xmlns:a16="http://schemas.microsoft.com/office/drawing/2014/main" id="{D3E4BCA8-6A44-969F-36D8-A5ABA1F2B3BC}"/>
              </a:ext>
            </a:extLst>
          </p:cNvPr>
          <p:cNvSpPr txBox="1"/>
          <p:nvPr/>
        </p:nvSpPr>
        <p:spPr>
          <a:xfrm>
            <a:off x="1279801" y="6322772"/>
            <a:ext cx="10349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Book Antiqua"/>
                <a:ea typeface="+mn-lt"/>
                <a:cs typeface="+mn-lt"/>
              </a:rPr>
              <a:t>FIG : </a:t>
            </a:r>
            <a:r>
              <a:rPr lang="en-US" dirty="0">
                <a:latin typeface="Book Antiqua"/>
                <a:ea typeface="+mn-lt"/>
                <a:cs typeface="+mn-lt"/>
              </a:rPr>
              <a:t>Single Photon added Coherent State for |β⟩ = |0⟩ (0n left) and |β⟩ = |1+i0⟩ (On right).</a:t>
            </a:r>
            <a:endParaRPr lang="en-US" dirty="0">
              <a:latin typeface="Book Antiqua"/>
            </a:endParaRPr>
          </a:p>
        </p:txBody>
      </p:sp>
    </p:spTree>
    <p:extLst>
      <p:ext uri="{BB962C8B-B14F-4D97-AF65-F5344CB8AC3E}">
        <p14:creationId xmlns:p14="http://schemas.microsoft.com/office/powerpoint/2010/main" val="2120987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838200" y="365125"/>
            <a:ext cx="10515600" cy="636632"/>
          </a:xfrm>
        </p:spPr>
        <p:txBody>
          <a:bodyPr>
            <a:normAutofit fontScale="90000"/>
          </a:bodyPr>
          <a:lstStyle/>
          <a:p>
            <a:r>
              <a:rPr lang="en-US" dirty="0">
                <a:latin typeface="Book Antiqua"/>
                <a:ea typeface="+mj-lt"/>
                <a:cs typeface="+mj-lt"/>
              </a:rPr>
              <a:t>Photon added Coherent state</a:t>
            </a:r>
            <a:endParaRPr lang="en-US" dirty="0">
              <a:latin typeface="Book Antiqua"/>
            </a:endParaRPr>
          </a:p>
        </p:txBody>
      </p:sp>
      <p:sp>
        <p:nvSpPr>
          <p:cNvPr id="3" name="Content Placeholder 2">
            <a:extLst>
              <a:ext uri="{FF2B5EF4-FFF2-40B4-BE49-F238E27FC236}">
                <a16:creationId xmlns:a16="http://schemas.microsoft.com/office/drawing/2014/main" id="{C921FB7A-51C3-2C4C-5BC1-51BD051683E8}"/>
              </a:ext>
            </a:extLst>
          </p:cNvPr>
          <p:cNvSpPr>
            <a:spLocks noGrp="1"/>
          </p:cNvSpPr>
          <p:nvPr>
            <p:ph idx="1"/>
          </p:nvPr>
        </p:nvSpPr>
        <p:spPr>
          <a:xfrm>
            <a:off x="838200" y="1366338"/>
            <a:ext cx="10515600" cy="4810625"/>
          </a:xfrm>
        </p:spPr>
        <p:txBody>
          <a:bodyPr vert="horz" lIns="91440" tIns="45720" rIns="91440" bIns="45720" rtlCol="0" anchor="t">
            <a:normAutofit/>
          </a:bodyPr>
          <a:lstStyle/>
          <a:p>
            <a:endParaRPr lang="en-US" dirty="0"/>
          </a:p>
          <a:p>
            <a:endParaRPr lang="en-US" dirty="0"/>
          </a:p>
        </p:txBody>
      </p:sp>
      <p:pic>
        <p:nvPicPr>
          <p:cNvPr id="5" name="Graphic 4">
            <a:extLst>
              <a:ext uri="{FF2B5EF4-FFF2-40B4-BE49-F238E27FC236}">
                <a16:creationId xmlns:a16="http://schemas.microsoft.com/office/drawing/2014/main" id="{D6F4D0C3-EC07-50B3-E849-80C1BD5600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1217" y="1198278"/>
            <a:ext cx="10502347" cy="5145684"/>
          </a:xfrm>
          <a:prstGeom prst="rect">
            <a:avLst/>
          </a:prstGeom>
        </p:spPr>
      </p:pic>
      <p:sp>
        <p:nvSpPr>
          <p:cNvPr id="6" name="TextBox 5">
            <a:extLst>
              <a:ext uri="{FF2B5EF4-FFF2-40B4-BE49-F238E27FC236}">
                <a16:creationId xmlns:a16="http://schemas.microsoft.com/office/drawing/2014/main" id="{3D3C41DD-3AF3-CE20-E315-2DD3ECAE46D6}"/>
              </a:ext>
            </a:extLst>
          </p:cNvPr>
          <p:cNvSpPr txBox="1"/>
          <p:nvPr/>
        </p:nvSpPr>
        <p:spPr>
          <a:xfrm>
            <a:off x="1840095" y="6356390"/>
            <a:ext cx="1034981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Book Antiqua"/>
                <a:ea typeface="+mn-lt"/>
                <a:cs typeface="+mn-lt"/>
              </a:rPr>
              <a:t>FIG : </a:t>
            </a:r>
            <a:r>
              <a:rPr lang="en-US" dirty="0">
                <a:latin typeface="Book Antiqua"/>
                <a:ea typeface="+mn-lt"/>
                <a:cs typeface="+mn-lt"/>
              </a:rPr>
              <a:t>Density Plot of Single Photon added Coherent States for different </a:t>
            </a:r>
            <a:r>
              <a:rPr lang="en-US" sz="2000" i="1" dirty="0">
                <a:ea typeface="+mn-lt"/>
                <a:cs typeface="+mn-lt"/>
              </a:rPr>
              <a:t>|α⟩</a:t>
            </a:r>
            <a:endParaRPr lang="en-US" dirty="0">
              <a:latin typeface="Book Antiqua"/>
            </a:endParaRPr>
          </a:p>
        </p:txBody>
      </p:sp>
    </p:spTree>
    <p:extLst>
      <p:ext uri="{BB962C8B-B14F-4D97-AF65-F5344CB8AC3E}">
        <p14:creationId xmlns:p14="http://schemas.microsoft.com/office/powerpoint/2010/main" val="2907703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551070" y="243647"/>
            <a:ext cx="10515600" cy="636632"/>
          </a:xfrm>
        </p:spPr>
        <p:txBody>
          <a:bodyPr>
            <a:normAutofit fontScale="90000"/>
          </a:bodyPr>
          <a:lstStyle/>
          <a:p>
            <a:r>
              <a:rPr lang="en-US" dirty="0">
                <a:latin typeface="Book Antiqua"/>
              </a:rPr>
              <a:t>Photon added Squeezed State</a:t>
            </a:r>
          </a:p>
        </p:txBody>
      </p:sp>
      <p:sp>
        <p:nvSpPr>
          <p:cNvPr id="3" name="Content Placeholder 2">
            <a:extLst>
              <a:ext uri="{FF2B5EF4-FFF2-40B4-BE49-F238E27FC236}">
                <a16:creationId xmlns:a16="http://schemas.microsoft.com/office/drawing/2014/main" id="{C921FB7A-51C3-2C4C-5BC1-51BD051683E8}"/>
              </a:ext>
            </a:extLst>
          </p:cNvPr>
          <p:cNvSpPr>
            <a:spLocks noGrp="1"/>
          </p:cNvSpPr>
          <p:nvPr>
            <p:ph idx="1"/>
          </p:nvPr>
        </p:nvSpPr>
        <p:spPr>
          <a:xfrm>
            <a:off x="838200" y="1366338"/>
            <a:ext cx="10515600" cy="4810625"/>
          </a:xfrm>
        </p:spPr>
        <p:txBody>
          <a:bodyPr vert="horz" lIns="91440" tIns="45720" rIns="91440" bIns="45720" rtlCol="0" anchor="t">
            <a:normAutofit/>
          </a:bodyPr>
          <a:lstStyle/>
          <a:p>
            <a:endParaRPr lang="en-US" dirty="0"/>
          </a:p>
          <a:p>
            <a:endParaRPr lang="en-US" dirty="0"/>
          </a:p>
        </p:txBody>
      </p:sp>
      <p:pic>
        <p:nvPicPr>
          <p:cNvPr id="5" name="Picture 4">
            <a:extLst>
              <a:ext uri="{FF2B5EF4-FFF2-40B4-BE49-F238E27FC236}">
                <a16:creationId xmlns:a16="http://schemas.microsoft.com/office/drawing/2014/main" id="{D81084CF-BFB9-07F5-9FF7-2DDF04372AC6}"/>
              </a:ext>
            </a:extLst>
          </p:cNvPr>
          <p:cNvPicPr>
            <a:picLocks noChangeAspect="1"/>
          </p:cNvPicPr>
          <p:nvPr/>
        </p:nvPicPr>
        <p:blipFill>
          <a:blip r:embed="rId2"/>
          <a:stretch>
            <a:fillRect/>
          </a:stretch>
        </p:blipFill>
        <p:spPr>
          <a:xfrm>
            <a:off x="1851963" y="949859"/>
            <a:ext cx="8465508" cy="837898"/>
          </a:xfrm>
          <a:prstGeom prst="rect">
            <a:avLst/>
          </a:prstGeom>
          <a:ln>
            <a:solidFill>
              <a:schemeClr val="tx1"/>
            </a:solidFill>
          </a:ln>
        </p:spPr>
      </p:pic>
      <p:pic>
        <p:nvPicPr>
          <p:cNvPr id="6" name="Picture 5">
            <a:extLst>
              <a:ext uri="{FF2B5EF4-FFF2-40B4-BE49-F238E27FC236}">
                <a16:creationId xmlns:a16="http://schemas.microsoft.com/office/drawing/2014/main" id="{D5E84072-F907-A69B-9994-3AA317AE1054}"/>
              </a:ext>
            </a:extLst>
          </p:cNvPr>
          <p:cNvPicPr>
            <a:picLocks noChangeAspect="1"/>
          </p:cNvPicPr>
          <p:nvPr/>
        </p:nvPicPr>
        <p:blipFill>
          <a:blip r:embed="rId3"/>
          <a:stretch>
            <a:fillRect/>
          </a:stretch>
        </p:blipFill>
        <p:spPr>
          <a:xfrm>
            <a:off x="1568174" y="1841529"/>
            <a:ext cx="9044608" cy="4506980"/>
          </a:xfrm>
          <a:prstGeom prst="rect">
            <a:avLst/>
          </a:prstGeom>
          <a:ln>
            <a:solidFill>
              <a:schemeClr val="tx1"/>
            </a:solidFill>
          </a:ln>
        </p:spPr>
      </p:pic>
      <p:sp>
        <p:nvSpPr>
          <p:cNvPr id="4" name="TextBox 3">
            <a:extLst>
              <a:ext uri="{FF2B5EF4-FFF2-40B4-BE49-F238E27FC236}">
                <a16:creationId xmlns:a16="http://schemas.microsoft.com/office/drawing/2014/main" id="{1D0BEBB7-C977-C8D8-4449-DCA771F48274}"/>
              </a:ext>
            </a:extLst>
          </p:cNvPr>
          <p:cNvSpPr txBox="1"/>
          <p:nvPr/>
        </p:nvSpPr>
        <p:spPr>
          <a:xfrm>
            <a:off x="1840095" y="6356390"/>
            <a:ext cx="10349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Book Antiqua"/>
                <a:ea typeface="+mn-lt"/>
                <a:cs typeface="+mn-lt"/>
              </a:rPr>
              <a:t>FIG : </a:t>
            </a:r>
            <a:r>
              <a:rPr lang="en-US" dirty="0">
                <a:latin typeface="Book Antiqua"/>
                <a:ea typeface="+mn-lt"/>
                <a:cs typeface="+mn-lt"/>
              </a:rPr>
              <a:t>Single Photon added Squeezed State for r = 0.3 (0n left) and r = 0.8 (On right)</a:t>
            </a:r>
            <a:endParaRPr lang="en-US" dirty="0">
              <a:latin typeface="Book Antiqua"/>
            </a:endParaRPr>
          </a:p>
        </p:txBody>
      </p:sp>
    </p:spTree>
    <p:extLst>
      <p:ext uri="{BB962C8B-B14F-4D97-AF65-F5344CB8AC3E}">
        <p14:creationId xmlns:p14="http://schemas.microsoft.com/office/powerpoint/2010/main" val="2854053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457200" y="409948"/>
            <a:ext cx="10515600" cy="636632"/>
          </a:xfrm>
        </p:spPr>
        <p:txBody>
          <a:bodyPr>
            <a:normAutofit fontScale="90000"/>
          </a:bodyPr>
          <a:lstStyle/>
          <a:p>
            <a:r>
              <a:rPr lang="en-US" dirty="0">
                <a:latin typeface="Book Antiqua"/>
                <a:ea typeface="+mj-lt"/>
                <a:cs typeface="+mj-lt"/>
              </a:rPr>
              <a:t>Photon added Squeezed State</a:t>
            </a:r>
            <a:endParaRPr lang="en-US" dirty="0">
              <a:latin typeface="Book Antiqua"/>
            </a:endParaRPr>
          </a:p>
        </p:txBody>
      </p:sp>
      <p:sp>
        <p:nvSpPr>
          <p:cNvPr id="3" name="Content Placeholder 2">
            <a:extLst>
              <a:ext uri="{FF2B5EF4-FFF2-40B4-BE49-F238E27FC236}">
                <a16:creationId xmlns:a16="http://schemas.microsoft.com/office/drawing/2014/main" id="{C921FB7A-51C3-2C4C-5BC1-51BD051683E8}"/>
              </a:ext>
            </a:extLst>
          </p:cNvPr>
          <p:cNvSpPr>
            <a:spLocks noGrp="1"/>
          </p:cNvSpPr>
          <p:nvPr>
            <p:ph idx="1"/>
          </p:nvPr>
        </p:nvSpPr>
        <p:spPr>
          <a:xfrm>
            <a:off x="838200" y="1366338"/>
            <a:ext cx="10515600" cy="4810625"/>
          </a:xfrm>
        </p:spPr>
        <p:txBody>
          <a:bodyPr vert="horz" lIns="91440" tIns="45720" rIns="91440" bIns="45720" rtlCol="0" anchor="t">
            <a:normAutofit/>
          </a:bodyPr>
          <a:lstStyle/>
          <a:p>
            <a:endParaRPr lang="en-US" dirty="0"/>
          </a:p>
          <a:p>
            <a:endParaRPr lang="en-US" dirty="0"/>
          </a:p>
        </p:txBody>
      </p:sp>
      <p:pic>
        <p:nvPicPr>
          <p:cNvPr id="5" name="Picture 4">
            <a:extLst>
              <a:ext uri="{FF2B5EF4-FFF2-40B4-BE49-F238E27FC236}">
                <a16:creationId xmlns:a16="http://schemas.microsoft.com/office/drawing/2014/main" id="{FAE40D35-9B3B-4DCA-6D09-C2F3A592B1A5}"/>
              </a:ext>
            </a:extLst>
          </p:cNvPr>
          <p:cNvPicPr>
            <a:picLocks noChangeAspect="1"/>
          </p:cNvPicPr>
          <p:nvPr/>
        </p:nvPicPr>
        <p:blipFill>
          <a:blip r:embed="rId2"/>
          <a:stretch>
            <a:fillRect/>
          </a:stretch>
        </p:blipFill>
        <p:spPr>
          <a:xfrm>
            <a:off x="835683" y="1041176"/>
            <a:ext cx="10908082" cy="5457211"/>
          </a:xfrm>
          <a:prstGeom prst="rect">
            <a:avLst/>
          </a:prstGeom>
        </p:spPr>
      </p:pic>
      <p:sp>
        <p:nvSpPr>
          <p:cNvPr id="4" name="TextBox 3">
            <a:extLst>
              <a:ext uri="{FF2B5EF4-FFF2-40B4-BE49-F238E27FC236}">
                <a16:creationId xmlns:a16="http://schemas.microsoft.com/office/drawing/2014/main" id="{7586A67E-8538-9835-07BD-F07EB7A73B59}"/>
              </a:ext>
            </a:extLst>
          </p:cNvPr>
          <p:cNvSpPr txBox="1"/>
          <p:nvPr/>
        </p:nvSpPr>
        <p:spPr>
          <a:xfrm>
            <a:off x="2167733" y="6493706"/>
            <a:ext cx="95607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Book Antiqua"/>
                <a:ea typeface="+mn-lt"/>
                <a:cs typeface="+mn-lt"/>
              </a:rPr>
              <a:t>FIG : </a:t>
            </a:r>
            <a:r>
              <a:rPr lang="en-US" dirty="0">
                <a:latin typeface="Book Antiqua"/>
                <a:ea typeface="+mn-lt"/>
                <a:cs typeface="+mn-lt"/>
              </a:rPr>
              <a:t>Density plot of Single Photon added Squeezed States for different r.</a:t>
            </a:r>
            <a:endParaRPr lang="en-US" dirty="0">
              <a:latin typeface="Book Antiqua"/>
            </a:endParaRPr>
          </a:p>
        </p:txBody>
      </p:sp>
    </p:spTree>
    <p:extLst>
      <p:ext uri="{BB962C8B-B14F-4D97-AF65-F5344CB8AC3E}">
        <p14:creationId xmlns:p14="http://schemas.microsoft.com/office/powerpoint/2010/main" val="1021860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838200" y="365125"/>
            <a:ext cx="10515600" cy="636632"/>
          </a:xfrm>
        </p:spPr>
        <p:txBody>
          <a:bodyPr>
            <a:normAutofit fontScale="90000"/>
          </a:bodyPr>
          <a:lstStyle/>
          <a:p>
            <a:r>
              <a:rPr lang="en-US" dirty="0">
                <a:latin typeface="Book Antiqua"/>
                <a:ea typeface="+mj-lt"/>
                <a:cs typeface="+mj-lt"/>
              </a:rPr>
              <a:t>Two Mode Squeezed State</a:t>
            </a:r>
            <a:endParaRPr lang="en-US" dirty="0">
              <a:latin typeface="Book Antiqua"/>
            </a:endParaRPr>
          </a:p>
        </p:txBody>
      </p:sp>
      <p:sp>
        <p:nvSpPr>
          <p:cNvPr id="3" name="Content Placeholder 2">
            <a:extLst>
              <a:ext uri="{FF2B5EF4-FFF2-40B4-BE49-F238E27FC236}">
                <a16:creationId xmlns:a16="http://schemas.microsoft.com/office/drawing/2014/main" id="{C921FB7A-51C3-2C4C-5BC1-51BD051683E8}"/>
              </a:ext>
            </a:extLst>
          </p:cNvPr>
          <p:cNvSpPr>
            <a:spLocks noGrp="1"/>
          </p:cNvSpPr>
          <p:nvPr>
            <p:ph idx="1"/>
          </p:nvPr>
        </p:nvSpPr>
        <p:spPr>
          <a:xfrm>
            <a:off x="838200" y="1366338"/>
            <a:ext cx="10515600" cy="4810625"/>
          </a:xfrm>
        </p:spPr>
        <p:txBody>
          <a:bodyPr vert="horz" lIns="91440" tIns="45720" rIns="91440" bIns="45720" rtlCol="0" anchor="t">
            <a:normAutofit/>
          </a:bodyPr>
          <a:lstStyle/>
          <a:p>
            <a:endParaRPr lang="en-US" dirty="0"/>
          </a:p>
          <a:p>
            <a:endParaRPr lang="en-US" dirty="0"/>
          </a:p>
        </p:txBody>
      </p:sp>
      <p:sp>
        <p:nvSpPr>
          <p:cNvPr id="5" name="TextBox 4">
            <a:extLst>
              <a:ext uri="{FF2B5EF4-FFF2-40B4-BE49-F238E27FC236}">
                <a16:creationId xmlns:a16="http://schemas.microsoft.com/office/drawing/2014/main" id="{2AD3654B-D9F5-4369-9BE5-D3AC93D0B4AB}"/>
              </a:ext>
            </a:extLst>
          </p:cNvPr>
          <p:cNvSpPr txBox="1"/>
          <p:nvPr/>
        </p:nvSpPr>
        <p:spPr>
          <a:xfrm>
            <a:off x="631372" y="853604"/>
            <a:ext cx="1072242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latin typeface="Book Antiqua"/>
              <a:ea typeface="+mn-lt"/>
              <a:cs typeface="+mn-lt"/>
            </a:endParaRPr>
          </a:p>
          <a:p>
            <a:pPr marL="342900" indent="-342900">
              <a:buFont typeface="Arial"/>
              <a:buChar char="•"/>
            </a:pPr>
            <a:r>
              <a:rPr lang="en-US" sz="2000" b="1" dirty="0">
                <a:solidFill>
                  <a:schemeClr val="tx2">
                    <a:lumMod val="76000"/>
                    <a:lumOff val="24000"/>
                  </a:schemeClr>
                </a:solidFill>
                <a:latin typeface="Book Antiqua"/>
                <a:ea typeface="+mn-lt"/>
                <a:cs typeface="+mn-lt"/>
              </a:rPr>
              <a:t>Two-mode squeezed state</a:t>
            </a:r>
            <a:r>
              <a:rPr lang="en-US" sz="2000" dirty="0">
                <a:latin typeface="Book Antiqua"/>
                <a:ea typeface="+mn-lt"/>
                <a:cs typeface="+mn-lt"/>
              </a:rPr>
              <a:t> exhibits correlations between two distinct bosonic modes due to squeezing. </a:t>
            </a:r>
          </a:p>
          <a:p>
            <a:pPr marL="342900" indent="-342900">
              <a:buFont typeface="Arial"/>
              <a:buChar char="•"/>
            </a:pPr>
            <a:r>
              <a:rPr lang="en-US" sz="2000" dirty="0">
                <a:latin typeface="Book Antiqua"/>
                <a:ea typeface="+mn-lt"/>
                <a:cs typeface="+mn-lt"/>
              </a:rPr>
              <a:t>It is a key concept in quantum optics and CV quantum information science, particularly in areas like quantum teleportation, quantum cryptography.</a:t>
            </a:r>
            <a:endParaRPr lang="en-US" sz="2000" dirty="0">
              <a:latin typeface="Book Antiqua"/>
            </a:endParaRPr>
          </a:p>
          <a:p>
            <a:pPr marL="342900" indent="-342900">
              <a:buFont typeface="Arial"/>
              <a:buChar char="•"/>
            </a:pPr>
            <a:r>
              <a:rPr lang="en-US" sz="2000" dirty="0">
                <a:latin typeface="Book Antiqua"/>
                <a:ea typeface="+mn-lt"/>
                <a:cs typeface="+mn-lt"/>
              </a:rPr>
              <a:t>Two mode SS is defined as :</a:t>
            </a:r>
          </a:p>
          <a:p>
            <a:pPr marL="342900" indent="-342900">
              <a:buFont typeface="Wingdings"/>
              <a:buChar char="q"/>
            </a:pPr>
            <a:endParaRPr lang="en-US" sz="2000" dirty="0">
              <a:latin typeface="Book Antiqua"/>
              <a:ea typeface="+mn-lt"/>
              <a:cs typeface="+mn-lt"/>
            </a:endParaRPr>
          </a:p>
          <a:p>
            <a:pPr marL="342900" indent="-342900">
              <a:buFont typeface="Wingdings"/>
              <a:buChar char="q"/>
            </a:pPr>
            <a:endParaRPr lang="en-US" sz="2000" dirty="0">
              <a:latin typeface="Book Antiqua"/>
            </a:endParaRPr>
          </a:p>
          <a:p>
            <a:pPr marL="342900" indent="-342900">
              <a:buFont typeface="Wingdings"/>
              <a:buChar char="q"/>
            </a:pPr>
            <a:endParaRPr lang="en-US" sz="2000" dirty="0">
              <a:latin typeface="Book Antiqua"/>
            </a:endParaRPr>
          </a:p>
        </p:txBody>
      </p:sp>
      <p:pic>
        <p:nvPicPr>
          <p:cNvPr id="6" name="Picture 5">
            <a:extLst>
              <a:ext uri="{FF2B5EF4-FFF2-40B4-BE49-F238E27FC236}">
                <a16:creationId xmlns:a16="http://schemas.microsoft.com/office/drawing/2014/main" id="{83C2A7E2-E2F0-E5CD-11C1-554ADE3A4872}"/>
              </a:ext>
            </a:extLst>
          </p:cNvPr>
          <p:cNvPicPr>
            <a:picLocks noChangeAspect="1"/>
          </p:cNvPicPr>
          <p:nvPr/>
        </p:nvPicPr>
        <p:blipFill>
          <a:blip r:embed="rId2"/>
          <a:stretch>
            <a:fillRect/>
          </a:stretch>
        </p:blipFill>
        <p:spPr>
          <a:xfrm>
            <a:off x="3045585" y="3768376"/>
            <a:ext cx="5453651" cy="1012260"/>
          </a:xfrm>
          <a:prstGeom prst="rect">
            <a:avLst/>
          </a:prstGeom>
          <a:ln>
            <a:solidFill>
              <a:schemeClr val="accent1">
                <a:lumMod val="60000"/>
                <a:lumOff val="40000"/>
              </a:schemeClr>
            </a:solidFill>
          </a:ln>
        </p:spPr>
      </p:pic>
      <p:pic>
        <p:nvPicPr>
          <p:cNvPr id="7" name="Picture 6">
            <a:extLst>
              <a:ext uri="{FF2B5EF4-FFF2-40B4-BE49-F238E27FC236}">
                <a16:creationId xmlns:a16="http://schemas.microsoft.com/office/drawing/2014/main" id="{23662407-7FA6-836F-7154-BC334A470CE5}"/>
              </a:ext>
            </a:extLst>
          </p:cNvPr>
          <p:cNvPicPr>
            <a:picLocks noChangeAspect="1"/>
          </p:cNvPicPr>
          <p:nvPr/>
        </p:nvPicPr>
        <p:blipFill>
          <a:blip r:embed="rId3"/>
          <a:stretch>
            <a:fillRect/>
          </a:stretch>
        </p:blipFill>
        <p:spPr>
          <a:xfrm>
            <a:off x="1984200" y="2921828"/>
            <a:ext cx="2858283" cy="701197"/>
          </a:xfrm>
          <a:prstGeom prst="rect">
            <a:avLst/>
          </a:prstGeom>
          <a:ln>
            <a:solidFill>
              <a:schemeClr val="tx1"/>
            </a:solidFill>
          </a:ln>
        </p:spPr>
      </p:pic>
      <p:pic>
        <p:nvPicPr>
          <p:cNvPr id="8" name="Picture 7">
            <a:extLst>
              <a:ext uri="{FF2B5EF4-FFF2-40B4-BE49-F238E27FC236}">
                <a16:creationId xmlns:a16="http://schemas.microsoft.com/office/drawing/2014/main" id="{9B06CB18-A45A-0CDB-A852-5F14D9EABED9}"/>
              </a:ext>
            </a:extLst>
          </p:cNvPr>
          <p:cNvPicPr>
            <a:picLocks noChangeAspect="1"/>
          </p:cNvPicPr>
          <p:nvPr/>
        </p:nvPicPr>
        <p:blipFill>
          <a:blip r:embed="rId4"/>
          <a:stretch>
            <a:fillRect/>
          </a:stretch>
        </p:blipFill>
        <p:spPr>
          <a:xfrm>
            <a:off x="6442945" y="2834797"/>
            <a:ext cx="4775809" cy="885695"/>
          </a:xfrm>
          <a:prstGeom prst="rect">
            <a:avLst/>
          </a:prstGeom>
          <a:ln>
            <a:solidFill>
              <a:schemeClr val="accent3"/>
            </a:solidFill>
          </a:ln>
        </p:spPr>
      </p:pic>
      <p:sp>
        <p:nvSpPr>
          <p:cNvPr id="11" name="TextBox 10">
            <a:extLst>
              <a:ext uri="{FF2B5EF4-FFF2-40B4-BE49-F238E27FC236}">
                <a16:creationId xmlns:a16="http://schemas.microsoft.com/office/drawing/2014/main" id="{9D9C9CBD-3506-5D4B-47AC-D2C580FE1DA1}"/>
              </a:ext>
            </a:extLst>
          </p:cNvPr>
          <p:cNvSpPr txBox="1"/>
          <p:nvPr/>
        </p:nvSpPr>
        <p:spPr>
          <a:xfrm>
            <a:off x="498850" y="4840299"/>
            <a:ext cx="1072242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latin typeface="Book Antiqua"/>
              <a:ea typeface="+mn-lt"/>
              <a:cs typeface="+mn-lt"/>
            </a:endParaRPr>
          </a:p>
          <a:p>
            <a:pPr marL="342900" indent="-342900">
              <a:buFont typeface="Arial"/>
              <a:buChar char="•"/>
            </a:pPr>
            <a:r>
              <a:rPr lang="en-US" sz="2000" dirty="0">
                <a:latin typeface="Book Antiqua"/>
                <a:ea typeface="+mn-lt"/>
                <a:cs typeface="+mn-lt"/>
              </a:rPr>
              <a:t>To evaluate the Wigner function of TMSS we follow the </a:t>
            </a:r>
            <a:r>
              <a:rPr lang="en-US" sz="2000" b="1" dirty="0">
                <a:latin typeface="Book Antiqua"/>
                <a:ea typeface="+mn-lt"/>
                <a:cs typeface="+mn-lt"/>
              </a:rPr>
              <a:t>Covariance matrix formalism. </a:t>
            </a:r>
            <a:r>
              <a:rPr lang="en-US" sz="2000" dirty="0">
                <a:latin typeface="Book Antiqua"/>
              </a:rPr>
              <a:t>Covariance matrix often makes it easier to determine the Wigner function of a state. It also compactly describes multi-mode Gaussian states.</a:t>
            </a:r>
          </a:p>
          <a:p>
            <a:pPr marL="342900" indent="-342900">
              <a:buFont typeface="Wingdings"/>
              <a:buChar char="q"/>
            </a:pPr>
            <a:endParaRPr lang="en-US" sz="2000" dirty="0">
              <a:latin typeface="Book Antiqua"/>
            </a:endParaRPr>
          </a:p>
          <a:p>
            <a:pPr marL="342900" indent="-342900">
              <a:buFont typeface="Wingdings"/>
              <a:buChar char="q"/>
            </a:pPr>
            <a:endParaRPr lang="en-US" sz="2000" dirty="0">
              <a:latin typeface="Book Antiqua"/>
            </a:endParaRPr>
          </a:p>
        </p:txBody>
      </p:sp>
    </p:spTree>
    <p:extLst>
      <p:ext uri="{BB962C8B-B14F-4D97-AF65-F5344CB8AC3E}">
        <p14:creationId xmlns:p14="http://schemas.microsoft.com/office/powerpoint/2010/main" val="1489039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838200" y="365125"/>
            <a:ext cx="10515600" cy="636632"/>
          </a:xfrm>
        </p:spPr>
        <p:txBody>
          <a:bodyPr>
            <a:normAutofit fontScale="90000"/>
          </a:bodyPr>
          <a:lstStyle/>
          <a:p>
            <a:r>
              <a:rPr lang="en-US" dirty="0">
                <a:latin typeface="Book Antiqua"/>
                <a:ea typeface="+mj-lt"/>
                <a:cs typeface="+mj-lt"/>
              </a:rPr>
              <a:t>Covariance Matrix Formalism</a:t>
            </a:r>
            <a:endParaRPr lang="en-US" dirty="0">
              <a:latin typeface="Book Antiqua"/>
            </a:endParaRPr>
          </a:p>
        </p:txBody>
      </p:sp>
      <p:sp>
        <p:nvSpPr>
          <p:cNvPr id="3" name="Content Placeholder 2">
            <a:extLst>
              <a:ext uri="{FF2B5EF4-FFF2-40B4-BE49-F238E27FC236}">
                <a16:creationId xmlns:a16="http://schemas.microsoft.com/office/drawing/2014/main" id="{C921FB7A-51C3-2C4C-5BC1-51BD051683E8}"/>
              </a:ext>
            </a:extLst>
          </p:cNvPr>
          <p:cNvSpPr>
            <a:spLocks noGrp="1"/>
          </p:cNvSpPr>
          <p:nvPr>
            <p:ph idx="1"/>
          </p:nvPr>
        </p:nvSpPr>
        <p:spPr>
          <a:xfrm>
            <a:off x="838200" y="1366338"/>
            <a:ext cx="10515600" cy="4810625"/>
          </a:xfrm>
        </p:spPr>
        <p:txBody>
          <a:bodyPr vert="horz" lIns="91440" tIns="45720" rIns="91440" bIns="45720" rtlCol="0" anchor="t">
            <a:normAutofit/>
          </a:bodyPr>
          <a:lstStyle/>
          <a:p>
            <a:endParaRPr lang="en-US" dirty="0"/>
          </a:p>
          <a:p>
            <a:endParaRPr lang="en-US" dirty="0"/>
          </a:p>
        </p:txBody>
      </p:sp>
      <p:sp>
        <p:nvSpPr>
          <p:cNvPr id="5" name="TextBox 4">
            <a:extLst>
              <a:ext uri="{FF2B5EF4-FFF2-40B4-BE49-F238E27FC236}">
                <a16:creationId xmlns:a16="http://schemas.microsoft.com/office/drawing/2014/main" id="{50A011FC-E13D-C7B5-C7A0-FD6CF1661B0F}"/>
              </a:ext>
            </a:extLst>
          </p:cNvPr>
          <p:cNvSpPr txBox="1"/>
          <p:nvPr/>
        </p:nvSpPr>
        <p:spPr>
          <a:xfrm>
            <a:off x="631372" y="853604"/>
            <a:ext cx="10722428"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solidFill>
                <a:schemeClr val="tx1">
                  <a:lumMod val="95000"/>
                  <a:lumOff val="5000"/>
                </a:schemeClr>
              </a:solidFill>
              <a:latin typeface="Book Antiqua"/>
              <a:ea typeface="+mn-lt"/>
              <a:cs typeface="+mn-lt"/>
            </a:endParaRPr>
          </a:p>
          <a:p>
            <a:pPr marL="342900" indent="-342900">
              <a:buFont typeface="Arial"/>
              <a:buChar char="•"/>
            </a:pPr>
            <a:r>
              <a:rPr lang="en-US" sz="2000" dirty="0">
                <a:solidFill>
                  <a:schemeClr val="tx1">
                    <a:lumMod val="95000"/>
                    <a:lumOff val="5000"/>
                  </a:schemeClr>
                </a:solidFill>
                <a:latin typeface="Book Antiqua"/>
                <a:ea typeface="+mn-lt"/>
                <a:cs typeface="+mn-lt"/>
              </a:rPr>
              <a:t>Elements of a covariance matrix is defined as</a:t>
            </a:r>
          </a:p>
          <a:p>
            <a:pPr marL="342900" indent="-342900">
              <a:buFont typeface="Wingdings"/>
              <a:buChar char="q"/>
            </a:pPr>
            <a:endParaRPr lang="en-US" sz="2000" dirty="0">
              <a:latin typeface="Book Antiqua"/>
              <a:ea typeface="+mn-lt"/>
              <a:cs typeface="+mn-lt"/>
            </a:endParaRPr>
          </a:p>
          <a:p>
            <a:pPr marL="342900" indent="-342900">
              <a:buFont typeface="Wingdings"/>
              <a:buChar char="q"/>
            </a:pPr>
            <a:endParaRPr lang="en-US" sz="2000" dirty="0">
              <a:latin typeface="Book Antiqua"/>
            </a:endParaRPr>
          </a:p>
          <a:p>
            <a:pPr marL="342900" indent="-342900">
              <a:buFont typeface="Wingdings"/>
              <a:buChar char="q"/>
            </a:pPr>
            <a:endParaRPr lang="en-US" sz="2000" dirty="0">
              <a:latin typeface="Book Antiqua"/>
            </a:endParaRPr>
          </a:p>
        </p:txBody>
      </p:sp>
      <p:pic>
        <p:nvPicPr>
          <p:cNvPr id="6" name="Picture 5">
            <a:extLst>
              <a:ext uri="{FF2B5EF4-FFF2-40B4-BE49-F238E27FC236}">
                <a16:creationId xmlns:a16="http://schemas.microsoft.com/office/drawing/2014/main" id="{76D152EB-EE8A-1843-6191-960A2FF0E3D6}"/>
              </a:ext>
            </a:extLst>
          </p:cNvPr>
          <p:cNvPicPr>
            <a:picLocks noChangeAspect="1"/>
          </p:cNvPicPr>
          <p:nvPr/>
        </p:nvPicPr>
        <p:blipFill>
          <a:blip r:embed="rId2"/>
          <a:stretch>
            <a:fillRect/>
          </a:stretch>
        </p:blipFill>
        <p:spPr>
          <a:xfrm>
            <a:off x="6941505" y="1175124"/>
            <a:ext cx="3726495" cy="729068"/>
          </a:xfrm>
          <a:prstGeom prst="rect">
            <a:avLst/>
          </a:prstGeom>
          <a:ln>
            <a:solidFill>
              <a:schemeClr val="accent6">
                <a:lumMod val="75000"/>
              </a:schemeClr>
            </a:solidFill>
          </a:ln>
        </p:spPr>
      </p:pic>
      <p:sp>
        <p:nvSpPr>
          <p:cNvPr id="7" name="TextBox 6">
            <a:extLst>
              <a:ext uri="{FF2B5EF4-FFF2-40B4-BE49-F238E27FC236}">
                <a16:creationId xmlns:a16="http://schemas.microsoft.com/office/drawing/2014/main" id="{FF69D641-98D3-C626-3EB1-60E35055FDB9}"/>
              </a:ext>
            </a:extLst>
          </p:cNvPr>
          <p:cNvSpPr txBox="1"/>
          <p:nvPr/>
        </p:nvSpPr>
        <p:spPr>
          <a:xfrm>
            <a:off x="631371" y="1709548"/>
            <a:ext cx="1072242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solidFill>
                <a:schemeClr val="tx1">
                  <a:lumMod val="95000"/>
                  <a:lumOff val="5000"/>
                </a:schemeClr>
              </a:solidFill>
              <a:latin typeface="Book Antiqua"/>
              <a:ea typeface="+mn-lt"/>
              <a:cs typeface="+mn-lt"/>
            </a:endParaRPr>
          </a:p>
          <a:p>
            <a:pPr>
              <a:buFont typeface="Arial"/>
              <a:buChar char="•"/>
            </a:pPr>
            <a:r>
              <a:rPr lang="en-US" sz="2000" dirty="0">
                <a:solidFill>
                  <a:schemeClr val="tx1">
                    <a:lumMod val="95000"/>
                    <a:lumOff val="5000"/>
                  </a:schemeClr>
                </a:solidFill>
                <a:latin typeface="Book Antiqua"/>
                <a:ea typeface="+mn-lt"/>
                <a:cs typeface="+mn-lt"/>
              </a:rPr>
              <a:t>    Elements </a:t>
            </a:r>
            <a:r>
              <a:rPr lang="en-US" sz="2000" dirty="0" err="1">
                <a:solidFill>
                  <a:schemeClr val="tx1">
                    <a:lumMod val="95000"/>
                    <a:lumOff val="5000"/>
                  </a:schemeClr>
                </a:solidFill>
                <a:latin typeface="Book Antiqua"/>
                <a:ea typeface="+mn-lt"/>
                <a:cs typeface="+mn-lt"/>
              </a:rPr>
              <a:t>R_i</a:t>
            </a:r>
            <a:r>
              <a:rPr lang="en-US" sz="2000" dirty="0">
                <a:solidFill>
                  <a:schemeClr val="tx1">
                    <a:lumMod val="95000"/>
                    <a:lumOff val="5000"/>
                  </a:schemeClr>
                </a:solidFill>
                <a:latin typeface="Book Antiqua"/>
                <a:ea typeface="+mn-lt"/>
                <a:cs typeface="+mn-lt"/>
              </a:rPr>
              <a:t> denotes the </a:t>
            </a:r>
            <a:r>
              <a:rPr lang="en-US" sz="2000" dirty="0" err="1">
                <a:solidFill>
                  <a:schemeClr val="tx1">
                    <a:lumMod val="95000"/>
                    <a:lumOff val="5000"/>
                  </a:schemeClr>
                </a:solidFill>
                <a:latin typeface="Book Antiqua"/>
                <a:ea typeface="+mn-lt"/>
                <a:cs typeface="+mn-lt"/>
              </a:rPr>
              <a:t>i-th</a:t>
            </a:r>
            <a:r>
              <a:rPr lang="en-US" sz="2000" dirty="0">
                <a:solidFill>
                  <a:schemeClr val="tx1">
                    <a:lumMod val="95000"/>
                    <a:lumOff val="5000"/>
                  </a:schemeClr>
                </a:solidFill>
                <a:latin typeface="Book Antiqua"/>
                <a:ea typeface="+mn-lt"/>
                <a:cs typeface="+mn-lt"/>
              </a:rPr>
              <a:t> element of the vector containing the canonical variables. However, the expectation value of the first moments can be adjusted to zero using local unitary transformations. Thus the expression reduces to</a:t>
            </a:r>
            <a:endParaRPr lang="en-US" dirty="0">
              <a:solidFill>
                <a:schemeClr val="tx1">
                  <a:lumMod val="95000"/>
                  <a:lumOff val="5000"/>
                </a:schemeClr>
              </a:solidFill>
              <a:latin typeface="Book Antiqua"/>
            </a:endParaRPr>
          </a:p>
          <a:p>
            <a:pPr marL="342900" indent="-342900">
              <a:buFont typeface="Wingdings"/>
              <a:buChar char="q"/>
            </a:pPr>
            <a:endParaRPr lang="en-US" sz="2000" dirty="0">
              <a:latin typeface="Book Antiqua"/>
              <a:ea typeface="+mn-lt"/>
              <a:cs typeface="+mn-lt"/>
            </a:endParaRPr>
          </a:p>
          <a:p>
            <a:pPr marL="342900" indent="-342900">
              <a:buFont typeface="Wingdings"/>
              <a:buChar char="q"/>
            </a:pPr>
            <a:endParaRPr lang="en-US" sz="2000" dirty="0">
              <a:latin typeface="Book Antiqua"/>
            </a:endParaRPr>
          </a:p>
          <a:p>
            <a:pPr marL="342900" indent="-342900">
              <a:buFont typeface="Wingdings"/>
              <a:buChar char="q"/>
            </a:pPr>
            <a:endParaRPr lang="en-US" sz="2000" dirty="0">
              <a:latin typeface="Book Antiqua"/>
            </a:endParaRPr>
          </a:p>
        </p:txBody>
      </p:sp>
      <p:pic>
        <p:nvPicPr>
          <p:cNvPr id="8" name="Picture 7">
            <a:extLst>
              <a:ext uri="{FF2B5EF4-FFF2-40B4-BE49-F238E27FC236}">
                <a16:creationId xmlns:a16="http://schemas.microsoft.com/office/drawing/2014/main" id="{91F01CDA-319C-7319-3EB6-28A6290FD731}"/>
              </a:ext>
            </a:extLst>
          </p:cNvPr>
          <p:cNvPicPr>
            <a:picLocks noChangeAspect="1"/>
          </p:cNvPicPr>
          <p:nvPr/>
        </p:nvPicPr>
        <p:blipFill>
          <a:blip r:embed="rId3"/>
          <a:stretch>
            <a:fillRect/>
          </a:stretch>
        </p:blipFill>
        <p:spPr>
          <a:xfrm>
            <a:off x="7588230" y="2992481"/>
            <a:ext cx="3277645" cy="777886"/>
          </a:xfrm>
          <a:prstGeom prst="rect">
            <a:avLst/>
          </a:prstGeom>
          <a:ln>
            <a:solidFill>
              <a:schemeClr val="tx2">
                <a:lumMod val="75000"/>
                <a:lumOff val="25000"/>
              </a:schemeClr>
            </a:solidFill>
          </a:ln>
        </p:spPr>
      </p:pic>
      <p:pic>
        <p:nvPicPr>
          <p:cNvPr id="9" name="Picture 8">
            <a:extLst>
              <a:ext uri="{FF2B5EF4-FFF2-40B4-BE49-F238E27FC236}">
                <a16:creationId xmlns:a16="http://schemas.microsoft.com/office/drawing/2014/main" id="{E974D347-4CF1-CD8D-DA84-C3F72420D5E9}"/>
              </a:ext>
            </a:extLst>
          </p:cNvPr>
          <p:cNvPicPr>
            <a:picLocks noChangeAspect="1"/>
          </p:cNvPicPr>
          <p:nvPr/>
        </p:nvPicPr>
        <p:blipFill>
          <a:blip r:embed="rId4"/>
          <a:stretch>
            <a:fillRect/>
          </a:stretch>
        </p:blipFill>
        <p:spPr>
          <a:xfrm>
            <a:off x="4244235" y="4477794"/>
            <a:ext cx="4256762" cy="1065235"/>
          </a:xfrm>
          <a:prstGeom prst="rect">
            <a:avLst/>
          </a:prstGeom>
          <a:ln>
            <a:solidFill>
              <a:srgbClr val="002060"/>
            </a:solidFill>
          </a:ln>
        </p:spPr>
      </p:pic>
      <p:sp>
        <p:nvSpPr>
          <p:cNvPr id="10" name="TextBox 9">
            <a:extLst>
              <a:ext uri="{FF2B5EF4-FFF2-40B4-BE49-F238E27FC236}">
                <a16:creationId xmlns:a16="http://schemas.microsoft.com/office/drawing/2014/main" id="{0EC9FD73-853E-0F4E-6289-AC2697231D32}"/>
              </a:ext>
            </a:extLst>
          </p:cNvPr>
          <p:cNvSpPr txBox="1"/>
          <p:nvPr/>
        </p:nvSpPr>
        <p:spPr>
          <a:xfrm>
            <a:off x="631370" y="3953794"/>
            <a:ext cx="1072242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000" dirty="0">
                <a:solidFill>
                  <a:schemeClr val="tx1">
                    <a:lumMod val="95000"/>
                    <a:lumOff val="5000"/>
                  </a:schemeClr>
                </a:solidFill>
                <a:latin typeface="Book Antiqua"/>
                <a:ea typeface="+mn-lt"/>
                <a:cs typeface="+mn-lt"/>
              </a:rPr>
              <a:t>Wigner function for a given covariance matrix is given by</a:t>
            </a:r>
            <a:endParaRPr lang="en-US"/>
          </a:p>
          <a:p>
            <a:endParaRPr lang="en-US" sz="2000" dirty="0">
              <a:solidFill>
                <a:schemeClr val="tx1">
                  <a:lumMod val="95000"/>
                  <a:lumOff val="5000"/>
                </a:schemeClr>
              </a:solidFill>
              <a:latin typeface="Book Antiqua"/>
            </a:endParaRPr>
          </a:p>
        </p:txBody>
      </p:sp>
      <p:pic>
        <p:nvPicPr>
          <p:cNvPr id="11" name="Picture 10">
            <a:extLst>
              <a:ext uri="{FF2B5EF4-FFF2-40B4-BE49-F238E27FC236}">
                <a16:creationId xmlns:a16="http://schemas.microsoft.com/office/drawing/2014/main" id="{44A894FF-EA7D-F429-A7C4-580FBEC9F50D}"/>
              </a:ext>
            </a:extLst>
          </p:cNvPr>
          <p:cNvPicPr>
            <a:picLocks noChangeAspect="1"/>
          </p:cNvPicPr>
          <p:nvPr/>
        </p:nvPicPr>
        <p:blipFill>
          <a:blip r:embed="rId5"/>
          <a:stretch>
            <a:fillRect/>
          </a:stretch>
        </p:blipFill>
        <p:spPr>
          <a:xfrm>
            <a:off x="4100030" y="6042716"/>
            <a:ext cx="2942811" cy="482048"/>
          </a:xfrm>
          <a:prstGeom prst="rect">
            <a:avLst/>
          </a:prstGeom>
        </p:spPr>
      </p:pic>
      <p:sp>
        <p:nvSpPr>
          <p:cNvPr id="12" name="TextBox 11">
            <a:extLst>
              <a:ext uri="{FF2B5EF4-FFF2-40B4-BE49-F238E27FC236}">
                <a16:creationId xmlns:a16="http://schemas.microsoft.com/office/drawing/2014/main" id="{4A91ADA6-54BF-A6B9-C606-4212D9F23922}"/>
              </a:ext>
            </a:extLst>
          </p:cNvPr>
          <p:cNvSpPr txBox="1"/>
          <p:nvPr/>
        </p:nvSpPr>
        <p:spPr>
          <a:xfrm>
            <a:off x="730761" y="5930576"/>
            <a:ext cx="37098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000" dirty="0">
                <a:solidFill>
                  <a:schemeClr val="tx1">
                    <a:lumMod val="95000"/>
                    <a:lumOff val="5000"/>
                  </a:schemeClr>
                </a:solidFill>
                <a:latin typeface="Book Antiqua"/>
                <a:ea typeface="+mn-lt"/>
                <a:cs typeface="+mn-lt"/>
              </a:rPr>
              <a:t>For a two mode state,</a:t>
            </a:r>
            <a:endParaRPr lang="en-US" sz="2000" dirty="0">
              <a:solidFill>
                <a:schemeClr val="tx1">
                  <a:lumMod val="95000"/>
                  <a:lumOff val="5000"/>
                </a:schemeClr>
              </a:solidFill>
              <a:latin typeface="Book Antiqua"/>
            </a:endParaRPr>
          </a:p>
          <a:p>
            <a:endParaRPr lang="en-US" sz="2000" dirty="0">
              <a:solidFill>
                <a:schemeClr val="tx1">
                  <a:lumMod val="95000"/>
                  <a:lumOff val="5000"/>
                </a:schemeClr>
              </a:solidFill>
              <a:latin typeface="Book Antiqua"/>
            </a:endParaRPr>
          </a:p>
        </p:txBody>
      </p:sp>
    </p:spTree>
    <p:extLst>
      <p:ext uri="{BB962C8B-B14F-4D97-AF65-F5344CB8AC3E}">
        <p14:creationId xmlns:p14="http://schemas.microsoft.com/office/powerpoint/2010/main" val="1757838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838200" y="365125"/>
            <a:ext cx="10515600" cy="636632"/>
          </a:xfrm>
        </p:spPr>
        <p:txBody>
          <a:bodyPr>
            <a:normAutofit fontScale="90000"/>
          </a:bodyPr>
          <a:lstStyle/>
          <a:p>
            <a:r>
              <a:rPr lang="en-US" dirty="0">
                <a:latin typeface="Book Antiqua"/>
                <a:ea typeface="+mj-lt"/>
                <a:cs typeface="+mj-lt"/>
              </a:rPr>
              <a:t>CM of Two mode Squeezed State</a:t>
            </a:r>
            <a:endParaRPr lang="en-US" dirty="0">
              <a:latin typeface="Book Antiqua"/>
            </a:endParaRPr>
          </a:p>
        </p:txBody>
      </p:sp>
      <p:sp>
        <p:nvSpPr>
          <p:cNvPr id="3" name="Content Placeholder 2">
            <a:extLst>
              <a:ext uri="{FF2B5EF4-FFF2-40B4-BE49-F238E27FC236}">
                <a16:creationId xmlns:a16="http://schemas.microsoft.com/office/drawing/2014/main" id="{C921FB7A-51C3-2C4C-5BC1-51BD051683E8}"/>
              </a:ext>
            </a:extLst>
          </p:cNvPr>
          <p:cNvSpPr>
            <a:spLocks noGrp="1"/>
          </p:cNvSpPr>
          <p:nvPr>
            <p:ph idx="1"/>
          </p:nvPr>
        </p:nvSpPr>
        <p:spPr>
          <a:xfrm>
            <a:off x="838200" y="1366338"/>
            <a:ext cx="10515600" cy="4810625"/>
          </a:xfrm>
        </p:spPr>
        <p:txBody>
          <a:bodyPr vert="horz" lIns="91440" tIns="45720" rIns="91440" bIns="45720" rtlCol="0" anchor="t">
            <a:normAutofit/>
          </a:bodyPr>
          <a:lstStyle/>
          <a:p>
            <a:endParaRPr lang="en-US" dirty="0"/>
          </a:p>
          <a:p>
            <a:endParaRPr lang="en-US" dirty="0"/>
          </a:p>
        </p:txBody>
      </p:sp>
      <p:pic>
        <p:nvPicPr>
          <p:cNvPr id="4" name="Picture 3">
            <a:extLst>
              <a:ext uri="{FF2B5EF4-FFF2-40B4-BE49-F238E27FC236}">
                <a16:creationId xmlns:a16="http://schemas.microsoft.com/office/drawing/2014/main" id="{C34B66F1-E762-F981-527F-67F5462DD909}"/>
              </a:ext>
            </a:extLst>
          </p:cNvPr>
          <p:cNvPicPr>
            <a:picLocks noChangeAspect="1"/>
          </p:cNvPicPr>
          <p:nvPr/>
        </p:nvPicPr>
        <p:blipFill>
          <a:blip r:embed="rId2"/>
          <a:stretch>
            <a:fillRect/>
          </a:stretch>
        </p:blipFill>
        <p:spPr>
          <a:xfrm>
            <a:off x="1624013" y="4066901"/>
            <a:ext cx="8943975" cy="2790825"/>
          </a:xfrm>
          <a:prstGeom prst="rect">
            <a:avLst/>
          </a:prstGeom>
        </p:spPr>
      </p:pic>
      <p:pic>
        <p:nvPicPr>
          <p:cNvPr id="5" name="Picture 4">
            <a:extLst>
              <a:ext uri="{FF2B5EF4-FFF2-40B4-BE49-F238E27FC236}">
                <a16:creationId xmlns:a16="http://schemas.microsoft.com/office/drawing/2014/main" id="{977ACF73-2862-778D-FCBA-505309DD9386}"/>
              </a:ext>
            </a:extLst>
          </p:cNvPr>
          <p:cNvPicPr>
            <a:picLocks noChangeAspect="1"/>
          </p:cNvPicPr>
          <p:nvPr/>
        </p:nvPicPr>
        <p:blipFill>
          <a:blip r:embed="rId3"/>
          <a:stretch>
            <a:fillRect/>
          </a:stretch>
        </p:blipFill>
        <p:spPr>
          <a:xfrm>
            <a:off x="835265" y="1365141"/>
            <a:ext cx="3903555" cy="620430"/>
          </a:xfrm>
          <a:prstGeom prst="rect">
            <a:avLst/>
          </a:prstGeom>
        </p:spPr>
      </p:pic>
      <p:pic>
        <p:nvPicPr>
          <p:cNvPr id="6" name="Picture 5">
            <a:extLst>
              <a:ext uri="{FF2B5EF4-FFF2-40B4-BE49-F238E27FC236}">
                <a16:creationId xmlns:a16="http://schemas.microsoft.com/office/drawing/2014/main" id="{4BD879A2-7449-74B6-B1D5-1E696753050C}"/>
              </a:ext>
            </a:extLst>
          </p:cNvPr>
          <p:cNvPicPr>
            <a:picLocks noChangeAspect="1"/>
          </p:cNvPicPr>
          <p:nvPr/>
        </p:nvPicPr>
        <p:blipFill>
          <a:blip r:embed="rId4"/>
          <a:stretch>
            <a:fillRect/>
          </a:stretch>
        </p:blipFill>
        <p:spPr>
          <a:xfrm>
            <a:off x="856141" y="1984528"/>
            <a:ext cx="4341966" cy="644699"/>
          </a:xfrm>
          <a:prstGeom prst="rect">
            <a:avLst/>
          </a:prstGeom>
        </p:spPr>
      </p:pic>
      <p:sp>
        <p:nvSpPr>
          <p:cNvPr id="7" name="TextBox 6">
            <a:extLst>
              <a:ext uri="{FF2B5EF4-FFF2-40B4-BE49-F238E27FC236}">
                <a16:creationId xmlns:a16="http://schemas.microsoft.com/office/drawing/2014/main" id="{4CA226CB-F2CD-527C-B147-A9658983FF8F}"/>
              </a:ext>
            </a:extLst>
          </p:cNvPr>
          <p:cNvSpPr txBox="1"/>
          <p:nvPr/>
        </p:nvSpPr>
        <p:spPr>
          <a:xfrm>
            <a:off x="5707990" y="1609356"/>
            <a:ext cx="39342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Book Antiqua"/>
              </a:rPr>
              <a:t>Matrix Elements of Two mode creation and annihilation operators</a:t>
            </a:r>
          </a:p>
        </p:txBody>
      </p:sp>
      <p:sp>
        <p:nvSpPr>
          <p:cNvPr id="8" name="TextBox 7">
            <a:extLst>
              <a:ext uri="{FF2B5EF4-FFF2-40B4-BE49-F238E27FC236}">
                <a16:creationId xmlns:a16="http://schemas.microsoft.com/office/drawing/2014/main" id="{D3488DE1-A6AE-D08C-9297-9FF3B692FFFC}"/>
              </a:ext>
            </a:extLst>
          </p:cNvPr>
          <p:cNvSpPr txBox="1"/>
          <p:nvPr/>
        </p:nvSpPr>
        <p:spPr>
          <a:xfrm>
            <a:off x="687140" y="3310807"/>
            <a:ext cx="39342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Book Antiqua"/>
              </a:rPr>
              <a:t>Covariance Matrix</a:t>
            </a:r>
            <a:endParaRPr lang="en-US" sz="2400" dirty="0">
              <a:solidFill>
                <a:srgbClr val="000000"/>
              </a:solidFill>
              <a:latin typeface="Book Antiqua"/>
            </a:endParaRPr>
          </a:p>
        </p:txBody>
      </p:sp>
    </p:spTree>
    <p:extLst>
      <p:ext uri="{BB962C8B-B14F-4D97-AF65-F5344CB8AC3E}">
        <p14:creationId xmlns:p14="http://schemas.microsoft.com/office/powerpoint/2010/main" val="2395867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838200" y="365125"/>
            <a:ext cx="10515600" cy="636632"/>
          </a:xfrm>
        </p:spPr>
        <p:txBody>
          <a:bodyPr>
            <a:normAutofit fontScale="90000"/>
          </a:bodyPr>
          <a:lstStyle/>
          <a:p>
            <a:r>
              <a:rPr lang="en-US" dirty="0">
                <a:latin typeface="Book Antiqua"/>
                <a:ea typeface="+mj-lt"/>
                <a:cs typeface="+mj-lt"/>
              </a:rPr>
              <a:t>Introduction</a:t>
            </a:r>
            <a:endParaRPr lang="en-US" dirty="0">
              <a:latin typeface="Book Antiqua"/>
            </a:endParaRPr>
          </a:p>
        </p:txBody>
      </p:sp>
      <p:sp>
        <p:nvSpPr>
          <p:cNvPr id="3" name="Content Placeholder 2">
            <a:extLst>
              <a:ext uri="{FF2B5EF4-FFF2-40B4-BE49-F238E27FC236}">
                <a16:creationId xmlns:a16="http://schemas.microsoft.com/office/drawing/2014/main" id="{C921FB7A-51C3-2C4C-5BC1-51BD051683E8}"/>
              </a:ext>
            </a:extLst>
          </p:cNvPr>
          <p:cNvSpPr>
            <a:spLocks noGrp="1"/>
          </p:cNvSpPr>
          <p:nvPr>
            <p:ph idx="1"/>
          </p:nvPr>
        </p:nvSpPr>
        <p:spPr>
          <a:xfrm>
            <a:off x="838201" y="1489603"/>
            <a:ext cx="10515600" cy="2233273"/>
          </a:xfrm>
        </p:spPr>
        <p:txBody>
          <a:bodyPr vert="horz" lIns="91440" tIns="45720" rIns="91440" bIns="45720" rtlCol="0" anchor="t">
            <a:normAutofit/>
          </a:bodyPr>
          <a:lstStyle/>
          <a:p>
            <a:r>
              <a:rPr lang="en-US" sz="2000" dirty="0">
                <a:latin typeface="Book Antiqua"/>
                <a:ea typeface="+mn-lt"/>
                <a:cs typeface="+mn-lt"/>
              </a:rPr>
              <a:t>Wigner description is used to describe Continuous Variable Systems (Different Quantum Optical States e.g. Fock State, Coherent State etc.) in Phase Space.</a:t>
            </a:r>
          </a:p>
          <a:p>
            <a:r>
              <a:rPr lang="en-US" sz="2000" dirty="0">
                <a:latin typeface="Book Antiqua"/>
              </a:rPr>
              <a:t>Continuous Variable systems are a key tool for quantum information protocols and their practical applications.</a:t>
            </a:r>
          </a:p>
          <a:p>
            <a:r>
              <a:rPr lang="en-US" sz="2000" dirty="0">
                <a:latin typeface="Book Antiqua"/>
              </a:rPr>
              <a:t>Entanglement of two states refer to a finite correlation </a:t>
            </a:r>
            <a:r>
              <a:rPr lang="en-US" sz="2000" dirty="0" err="1">
                <a:latin typeface="Book Antiqua"/>
              </a:rPr>
              <a:t>betweeen</a:t>
            </a:r>
            <a:r>
              <a:rPr lang="en-US" sz="2000" dirty="0">
                <a:latin typeface="Book Antiqua"/>
              </a:rPr>
              <a:t> them without being separable.</a:t>
            </a:r>
          </a:p>
          <a:p>
            <a:endParaRPr lang="en-US" sz="2000" dirty="0">
              <a:latin typeface="Book Antiqua"/>
            </a:endParaRPr>
          </a:p>
        </p:txBody>
      </p:sp>
      <p:graphicFrame>
        <p:nvGraphicFramePr>
          <p:cNvPr id="4" name="Diagram 3">
            <a:extLst>
              <a:ext uri="{FF2B5EF4-FFF2-40B4-BE49-F238E27FC236}">
                <a16:creationId xmlns:a16="http://schemas.microsoft.com/office/drawing/2014/main" id="{D633EE71-F921-70E4-CBE5-E3554787B411}"/>
              </a:ext>
            </a:extLst>
          </p:cNvPr>
          <p:cNvGraphicFramePr/>
          <p:nvPr>
            <p:extLst>
              <p:ext uri="{D42A27DB-BD31-4B8C-83A1-F6EECF244321}">
                <p14:modId xmlns:p14="http://schemas.microsoft.com/office/powerpoint/2010/main" val="2995315536"/>
              </p:ext>
            </p:extLst>
          </p:nvPr>
        </p:nvGraphicFramePr>
        <p:xfrm>
          <a:off x="1467971" y="3718111"/>
          <a:ext cx="9356910" cy="3041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4533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838200" y="365125"/>
            <a:ext cx="10515600" cy="1269235"/>
          </a:xfrm>
        </p:spPr>
        <p:txBody>
          <a:bodyPr>
            <a:normAutofit fontScale="90000"/>
          </a:bodyPr>
          <a:lstStyle/>
          <a:p>
            <a:r>
              <a:rPr lang="en-US" dirty="0">
                <a:latin typeface="Book Antiqua"/>
                <a:ea typeface="+mj-lt"/>
                <a:cs typeface="+mj-lt"/>
              </a:rPr>
              <a:t>Wigner Function of Two mode Squeezed State</a:t>
            </a:r>
            <a:endParaRPr lang="en-US" dirty="0">
              <a:latin typeface="Book Antiqua"/>
            </a:endParaRPr>
          </a:p>
        </p:txBody>
      </p:sp>
      <p:sp>
        <p:nvSpPr>
          <p:cNvPr id="3" name="Content Placeholder 2">
            <a:extLst>
              <a:ext uri="{FF2B5EF4-FFF2-40B4-BE49-F238E27FC236}">
                <a16:creationId xmlns:a16="http://schemas.microsoft.com/office/drawing/2014/main" id="{C921FB7A-51C3-2C4C-5BC1-51BD051683E8}"/>
              </a:ext>
            </a:extLst>
          </p:cNvPr>
          <p:cNvSpPr>
            <a:spLocks noGrp="1"/>
          </p:cNvSpPr>
          <p:nvPr>
            <p:ph idx="1"/>
          </p:nvPr>
        </p:nvSpPr>
        <p:spPr>
          <a:xfrm>
            <a:off x="838200" y="1366338"/>
            <a:ext cx="10515600" cy="4810625"/>
          </a:xfrm>
        </p:spPr>
        <p:txBody>
          <a:bodyPr vert="horz" lIns="91440" tIns="45720" rIns="91440" bIns="45720" rtlCol="0" anchor="t">
            <a:normAutofit/>
          </a:bodyPr>
          <a:lstStyle/>
          <a:p>
            <a:endParaRPr lang="en-US" dirty="0"/>
          </a:p>
          <a:p>
            <a:endParaRPr lang="en-US" dirty="0"/>
          </a:p>
        </p:txBody>
      </p:sp>
      <p:pic>
        <p:nvPicPr>
          <p:cNvPr id="4" name="Picture 3">
            <a:extLst>
              <a:ext uri="{FF2B5EF4-FFF2-40B4-BE49-F238E27FC236}">
                <a16:creationId xmlns:a16="http://schemas.microsoft.com/office/drawing/2014/main" id="{58AF60F5-A729-C4DB-3D95-DE1C91D038A0}"/>
              </a:ext>
            </a:extLst>
          </p:cNvPr>
          <p:cNvPicPr>
            <a:picLocks noChangeAspect="1"/>
          </p:cNvPicPr>
          <p:nvPr/>
        </p:nvPicPr>
        <p:blipFill>
          <a:blip r:embed="rId2"/>
          <a:stretch>
            <a:fillRect/>
          </a:stretch>
        </p:blipFill>
        <p:spPr>
          <a:xfrm>
            <a:off x="3068876" y="1196978"/>
            <a:ext cx="6054247" cy="1927523"/>
          </a:xfrm>
          <a:prstGeom prst="rect">
            <a:avLst/>
          </a:prstGeom>
        </p:spPr>
      </p:pic>
      <p:grpSp>
        <p:nvGrpSpPr>
          <p:cNvPr id="9" name="Group 8">
            <a:extLst>
              <a:ext uri="{FF2B5EF4-FFF2-40B4-BE49-F238E27FC236}">
                <a16:creationId xmlns:a16="http://schemas.microsoft.com/office/drawing/2014/main" id="{AA6344B8-2196-5F4A-217B-6E69D1FC3E6F}"/>
              </a:ext>
            </a:extLst>
          </p:cNvPr>
          <p:cNvGrpSpPr/>
          <p:nvPr/>
        </p:nvGrpSpPr>
        <p:grpSpPr>
          <a:xfrm>
            <a:off x="416947" y="3119626"/>
            <a:ext cx="9948341" cy="1714774"/>
            <a:chOff x="416947" y="3119626"/>
            <a:chExt cx="9948341" cy="1714774"/>
          </a:xfrm>
        </p:grpSpPr>
        <p:pic>
          <p:nvPicPr>
            <p:cNvPr id="6" name="Picture 5">
              <a:extLst>
                <a:ext uri="{FF2B5EF4-FFF2-40B4-BE49-F238E27FC236}">
                  <a16:creationId xmlns:a16="http://schemas.microsoft.com/office/drawing/2014/main" id="{B9CAB9DD-C0CF-6E34-A45B-206FE1205661}"/>
                </a:ext>
              </a:extLst>
            </p:cNvPr>
            <p:cNvPicPr>
              <a:picLocks noChangeAspect="1"/>
            </p:cNvPicPr>
            <p:nvPr/>
          </p:nvPicPr>
          <p:blipFill>
            <a:blip r:embed="rId3"/>
            <a:stretch>
              <a:fillRect/>
            </a:stretch>
          </p:blipFill>
          <p:spPr>
            <a:xfrm>
              <a:off x="3048000" y="3119626"/>
              <a:ext cx="7317288" cy="1714774"/>
            </a:xfrm>
            <a:prstGeom prst="rect">
              <a:avLst/>
            </a:prstGeom>
          </p:spPr>
        </p:pic>
        <p:pic>
          <p:nvPicPr>
            <p:cNvPr id="7" name="Picture 6">
              <a:extLst>
                <a:ext uri="{FF2B5EF4-FFF2-40B4-BE49-F238E27FC236}">
                  <a16:creationId xmlns:a16="http://schemas.microsoft.com/office/drawing/2014/main" id="{344EDD47-14D7-1011-5BFB-8E8ACB264B79}"/>
                </a:ext>
              </a:extLst>
            </p:cNvPr>
            <p:cNvPicPr>
              <a:picLocks noChangeAspect="1"/>
            </p:cNvPicPr>
            <p:nvPr/>
          </p:nvPicPr>
          <p:blipFill>
            <a:blip r:embed="rId4"/>
            <a:stretch>
              <a:fillRect/>
            </a:stretch>
          </p:blipFill>
          <p:spPr>
            <a:xfrm>
              <a:off x="416947" y="3527381"/>
              <a:ext cx="2412436" cy="899265"/>
            </a:xfrm>
            <a:prstGeom prst="rect">
              <a:avLst/>
            </a:prstGeom>
          </p:spPr>
        </p:pic>
      </p:grpSp>
      <p:pic>
        <p:nvPicPr>
          <p:cNvPr id="8" name="Picture 7">
            <a:extLst>
              <a:ext uri="{FF2B5EF4-FFF2-40B4-BE49-F238E27FC236}">
                <a16:creationId xmlns:a16="http://schemas.microsoft.com/office/drawing/2014/main" id="{A8DFE418-F1DC-137F-5459-0B7F43BA4B05}"/>
              </a:ext>
            </a:extLst>
          </p:cNvPr>
          <p:cNvPicPr>
            <a:picLocks noChangeAspect="1"/>
          </p:cNvPicPr>
          <p:nvPr/>
        </p:nvPicPr>
        <p:blipFill>
          <a:blip r:embed="rId5"/>
          <a:stretch>
            <a:fillRect/>
          </a:stretch>
        </p:blipFill>
        <p:spPr>
          <a:xfrm>
            <a:off x="10438" y="5674968"/>
            <a:ext cx="12160686" cy="1019516"/>
          </a:xfrm>
          <a:prstGeom prst="rect">
            <a:avLst/>
          </a:prstGeom>
          <a:ln>
            <a:solidFill>
              <a:schemeClr val="tx1"/>
            </a:solidFill>
          </a:ln>
        </p:spPr>
      </p:pic>
      <p:sp>
        <p:nvSpPr>
          <p:cNvPr id="11" name="TextBox 10">
            <a:extLst>
              <a:ext uri="{FF2B5EF4-FFF2-40B4-BE49-F238E27FC236}">
                <a16:creationId xmlns:a16="http://schemas.microsoft.com/office/drawing/2014/main" id="{37775EF1-998F-ACCE-B80E-33A6FF221AC8}"/>
              </a:ext>
            </a:extLst>
          </p:cNvPr>
          <p:cNvSpPr txBox="1"/>
          <p:nvPr/>
        </p:nvSpPr>
        <p:spPr>
          <a:xfrm>
            <a:off x="832816" y="5204601"/>
            <a:ext cx="39342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Book Antiqua"/>
              </a:rPr>
              <a:t>Wigner Function</a:t>
            </a:r>
            <a:endParaRPr lang="en-US" sz="2400" dirty="0">
              <a:solidFill>
                <a:srgbClr val="000000"/>
              </a:solidFill>
              <a:latin typeface="Book Antiqua"/>
            </a:endParaRPr>
          </a:p>
        </p:txBody>
      </p:sp>
    </p:spTree>
    <p:extLst>
      <p:ext uri="{BB962C8B-B14F-4D97-AF65-F5344CB8AC3E}">
        <p14:creationId xmlns:p14="http://schemas.microsoft.com/office/powerpoint/2010/main" val="1522378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838200" y="365125"/>
            <a:ext cx="10515600" cy="593500"/>
          </a:xfrm>
        </p:spPr>
        <p:txBody>
          <a:bodyPr>
            <a:normAutofit fontScale="90000"/>
          </a:bodyPr>
          <a:lstStyle/>
          <a:p>
            <a:r>
              <a:rPr lang="en-US" dirty="0">
                <a:latin typeface="Book Antiqua"/>
                <a:ea typeface="+mj-lt"/>
                <a:cs typeface="+mj-lt"/>
              </a:rPr>
              <a:t>EPR State &amp; Entanglement</a:t>
            </a:r>
            <a:endParaRPr lang="en-US" dirty="0">
              <a:latin typeface="Book Antiqua"/>
            </a:endParaRPr>
          </a:p>
        </p:txBody>
      </p:sp>
      <p:sp>
        <p:nvSpPr>
          <p:cNvPr id="3" name="Content Placeholder 2">
            <a:extLst>
              <a:ext uri="{FF2B5EF4-FFF2-40B4-BE49-F238E27FC236}">
                <a16:creationId xmlns:a16="http://schemas.microsoft.com/office/drawing/2014/main" id="{C921FB7A-51C3-2C4C-5BC1-51BD051683E8}"/>
              </a:ext>
            </a:extLst>
          </p:cNvPr>
          <p:cNvSpPr>
            <a:spLocks noGrp="1"/>
          </p:cNvSpPr>
          <p:nvPr>
            <p:ph idx="1"/>
          </p:nvPr>
        </p:nvSpPr>
        <p:spPr>
          <a:xfrm>
            <a:off x="838200" y="1366338"/>
            <a:ext cx="10515600" cy="4810625"/>
          </a:xfrm>
        </p:spPr>
        <p:txBody>
          <a:bodyPr vert="horz" lIns="91440" tIns="45720" rIns="91440" bIns="45720" rtlCol="0" anchor="t">
            <a:normAutofit/>
          </a:bodyPr>
          <a:lstStyle/>
          <a:p>
            <a:endParaRPr lang="en-US" dirty="0"/>
          </a:p>
          <a:p>
            <a:endParaRPr lang="en-US" dirty="0"/>
          </a:p>
        </p:txBody>
      </p:sp>
      <p:sp>
        <p:nvSpPr>
          <p:cNvPr id="5" name="TextBox 4">
            <a:extLst>
              <a:ext uri="{FF2B5EF4-FFF2-40B4-BE49-F238E27FC236}">
                <a16:creationId xmlns:a16="http://schemas.microsoft.com/office/drawing/2014/main" id="{80F901F3-32CF-08DD-01B3-2A972D0BA444}"/>
              </a:ext>
            </a:extLst>
          </p:cNvPr>
          <p:cNvSpPr txBox="1"/>
          <p:nvPr/>
        </p:nvSpPr>
        <p:spPr>
          <a:xfrm>
            <a:off x="631372" y="853604"/>
            <a:ext cx="1072242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latin typeface="Book Antiqua"/>
              <a:ea typeface="+mn-lt"/>
              <a:cs typeface="+mn-lt"/>
            </a:endParaRPr>
          </a:p>
          <a:p>
            <a:pPr marL="342900" indent="-342900">
              <a:buFont typeface="Arial"/>
              <a:buChar char="•"/>
            </a:pPr>
            <a:r>
              <a:rPr lang="en-US" sz="2000" dirty="0">
                <a:latin typeface="Book Antiqua"/>
                <a:ea typeface="+mn-lt"/>
                <a:cs typeface="+mn-lt"/>
              </a:rPr>
              <a:t>As </a:t>
            </a:r>
            <a:r>
              <a:rPr lang="en-US" sz="2000" b="1" i="1" dirty="0">
                <a:latin typeface="Book Antiqua"/>
                <a:ea typeface="+mn-lt"/>
                <a:cs typeface="+mn-lt"/>
              </a:rPr>
              <a:t>r </a:t>
            </a:r>
            <a:r>
              <a:rPr lang="en-US" sz="2000" dirty="0">
                <a:latin typeface="Book Antiqua"/>
                <a:ea typeface="+mn-lt"/>
                <a:cs typeface="+mn-lt"/>
              </a:rPr>
              <a:t>is</a:t>
            </a:r>
            <a:r>
              <a:rPr lang="en-US" sz="2000" b="1" i="1" dirty="0">
                <a:latin typeface="Book Antiqua"/>
                <a:ea typeface="+mn-lt"/>
                <a:cs typeface="+mn-lt"/>
              </a:rPr>
              <a:t> </a:t>
            </a:r>
            <a:r>
              <a:rPr lang="en-US" sz="2000" dirty="0">
                <a:latin typeface="Book Antiqua"/>
                <a:ea typeface="+mn-lt"/>
                <a:cs typeface="+mn-lt"/>
              </a:rPr>
              <a:t>increased in the TMSS, (q1 + q2) and (p1 - p2) correlations in the </a:t>
            </a:r>
            <a:r>
              <a:rPr lang="en-US" sz="2000" dirty="0" err="1">
                <a:latin typeface="Book Antiqua"/>
                <a:ea typeface="+mn-lt"/>
                <a:cs typeface="+mn-lt"/>
              </a:rPr>
              <a:t>wigner</a:t>
            </a:r>
            <a:r>
              <a:rPr lang="en-US" sz="2000" dirty="0">
                <a:latin typeface="Book Antiqua"/>
                <a:ea typeface="+mn-lt"/>
                <a:cs typeface="+mn-lt"/>
              </a:rPr>
              <a:t> function becomes negligible.</a:t>
            </a:r>
          </a:p>
          <a:p>
            <a:pPr>
              <a:buFont typeface="Arial"/>
              <a:buChar char="•"/>
            </a:pPr>
            <a:r>
              <a:rPr lang="en-US" sz="2000" dirty="0">
                <a:latin typeface="Book Antiqua"/>
                <a:ea typeface="+mn-lt"/>
                <a:cs typeface="+mn-lt"/>
              </a:rPr>
              <a:t>     The correlations contained in the state are between (q1 −q2) and (p1 + p2).</a:t>
            </a:r>
            <a:endParaRPr lang="en-US" dirty="0">
              <a:latin typeface="Book Antiqua"/>
            </a:endParaRPr>
          </a:p>
          <a:p>
            <a:endParaRPr lang="en-US" sz="2000" dirty="0">
              <a:latin typeface="Book Antiqua"/>
            </a:endParaRPr>
          </a:p>
          <a:p>
            <a:pPr marL="342900" indent="-342900">
              <a:buFont typeface="Wingdings"/>
              <a:buChar char="q"/>
            </a:pPr>
            <a:endParaRPr lang="en-US" sz="2000" dirty="0">
              <a:latin typeface="Book Antiqua"/>
            </a:endParaRPr>
          </a:p>
        </p:txBody>
      </p:sp>
      <p:pic>
        <p:nvPicPr>
          <p:cNvPr id="4" name="Picture 3">
            <a:extLst>
              <a:ext uri="{FF2B5EF4-FFF2-40B4-BE49-F238E27FC236}">
                <a16:creationId xmlns:a16="http://schemas.microsoft.com/office/drawing/2014/main" id="{D6BBD577-9297-565D-5F3C-9040E0C36C02}"/>
              </a:ext>
            </a:extLst>
          </p:cNvPr>
          <p:cNvPicPr>
            <a:picLocks noChangeAspect="1"/>
          </p:cNvPicPr>
          <p:nvPr/>
        </p:nvPicPr>
        <p:blipFill>
          <a:blip r:embed="rId2"/>
          <a:stretch>
            <a:fillRect/>
          </a:stretch>
        </p:blipFill>
        <p:spPr>
          <a:xfrm>
            <a:off x="2150300" y="2346639"/>
            <a:ext cx="8267179" cy="1653240"/>
          </a:xfrm>
          <a:prstGeom prst="rect">
            <a:avLst/>
          </a:prstGeom>
        </p:spPr>
      </p:pic>
      <p:pic>
        <p:nvPicPr>
          <p:cNvPr id="6" name="Picture 5">
            <a:extLst>
              <a:ext uri="{FF2B5EF4-FFF2-40B4-BE49-F238E27FC236}">
                <a16:creationId xmlns:a16="http://schemas.microsoft.com/office/drawing/2014/main" id="{337ED08E-9AEE-7D58-80D4-2A7FFFD8BB9B}"/>
              </a:ext>
            </a:extLst>
          </p:cNvPr>
          <p:cNvPicPr>
            <a:picLocks noChangeAspect="1"/>
          </p:cNvPicPr>
          <p:nvPr/>
        </p:nvPicPr>
        <p:blipFill>
          <a:blip r:embed="rId3"/>
          <a:stretch>
            <a:fillRect/>
          </a:stretch>
        </p:blipFill>
        <p:spPr>
          <a:xfrm>
            <a:off x="1036985" y="4402181"/>
            <a:ext cx="5462523" cy="652789"/>
          </a:xfrm>
          <a:prstGeom prst="rect">
            <a:avLst/>
          </a:prstGeom>
        </p:spPr>
      </p:pic>
      <p:pic>
        <p:nvPicPr>
          <p:cNvPr id="7" name="Picture 6">
            <a:extLst>
              <a:ext uri="{FF2B5EF4-FFF2-40B4-BE49-F238E27FC236}">
                <a16:creationId xmlns:a16="http://schemas.microsoft.com/office/drawing/2014/main" id="{C9BD840A-B262-211E-1553-CF702F98854F}"/>
              </a:ext>
            </a:extLst>
          </p:cNvPr>
          <p:cNvPicPr>
            <a:picLocks noChangeAspect="1"/>
          </p:cNvPicPr>
          <p:nvPr/>
        </p:nvPicPr>
        <p:blipFill>
          <a:blip r:embed="rId4"/>
          <a:stretch>
            <a:fillRect/>
          </a:stretch>
        </p:blipFill>
        <p:spPr>
          <a:xfrm>
            <a:off x="1037834" y="5148067"/>
            <a:ext cx="5231183" cy="611949"/>
          </a:xfrm>
          <a:prstGeom prst="rect">
            <a:avLst/>
          </a:prstGeom>
        </p:spPr>
      </p:pic>
      <p:sp>
        <p:nvSpPr>
          <p:cNvPr id="9" name="TextBox 8">
            <a:extLst>
              <a:ext uri="{FF2B5EF4-FFF2-40B4-BE49-F238E27FC236}">
                <a16:creationId xmlns:a16="http://schemas.microsoft.com/office/drawing/2014/main" id="{057B4E0F-DA0D-9FF3-0AEE-E335A3662125}"/>
              </a:ext>
            </a:extLst>
          </p:cNvPr>
          <p:cNvSpPr txBox="1"/>
          <p:nvPr/>
        </p:nvSpPr>
        <p:spPr>
          <a:xfrm>
            <a:off x="7064515" y="4640930"/>
            <a:ext cx="39342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Book Antiqua"/>
              </a:rPr>
              <a:t>EPR State (Infinitely Entangled State)</a:t>
            </a:r>
            <a:endParaRPr lang="en-US" sz="2400" dirty="0">
              <a:solidFill>
                <a:srgbClr val="000000"/>
              </a:solidFill>
              <a:latin typeface="Book Antiqua"/>
            </a:endParaRPr>
          </a:p>
        </p:txBody>
      </p:sp>
    </p:spTree>
    <p:extLst>
      <p:ext uri="{BB962C8B-B14F-4D97-AF65-F5344CB8AC3E}">
        <p14:creationId xmlns:p14="http://schemas.microsoft.com/office/powerpoint/2010/main" val="745910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838200" y="365125"/>
            <a:ext cx="10515600" cy="593500"/>
          </a:xfrm>
        </p:spPr>
        <p:txBody>
          <a:bodyPr>
            <a:normAutofit fontScale="90000"/>
          </a:bodyPr>
          <a:lstStyle/>
          <a:p>
            <a:r>
              <a:rPr lang="en-US" dirty="0">
                <a:latin typeface="Book Antiqua"/>
                <a:ea typeface="+mj-lt"/>
                <a:cs typeface="+mj-lt"/>
              </a:rPr>
              <a:t>Entanglement in TMSS</a:t>
            </a:r>
            <a:endParaRPr lang="en-US" dirty="0">
              <a:latin typeface="Book Antiqua"/>
            </a:endParaRPr>
          </a:p>
        </p:txBody>
      </p:sp>
      <p:sp>
        <p:nvSpPr>
          <p:cNvPr id="3" name="Content Placeholder 2">
            <a:extLst>
              <a:ext uri="{FF2B5EF4-FFF2-40B4-BE49-F238E27FC236}">
                <a16:creationId xmlns:a16="http://schemas.microsoft.com/office/drawing/2014/main" id="{C921FB7A-51C3-2C4C-5BC1-51BD051683E8}"/>
              </a:ext>
            </a:extLst>
          </p:cNvPr>
          <p:cNvSpPr>
            <a:spLocks noGrp="1"/>
          </p:cNvSpPr>
          <p:nvPr>
            <p:ph idx="1"/>
          </p:nvPr>
        </p:nvSpPr>
        <p:spPr>
          <a:xfrm>
            <a:off x="838200" y="1366338"/>
            <a:ext cx="10515600" cy="4810625"/>
          </a:xfrm>
        </p:spPr>
        <p:txBody>
          <a:bodyPr vert="horz" lIns="91440" tIns="45720" rIns="91440" bIns="45720" rtlCol="0" anchor="t">
            <a:normAutofit/>
          </a:bodyPr>
          <a:lstStyle/>
          <a:p>
            <a:endParaRPr lang="en-US" dirty="0"/>
          </a:p>
          <a:p>
            <a:endParaRPr lang="en-US" dirty="0"/>
          </a:p>
        </p:txBody>
      </p:sp>
      <p:pic>
        <p:nvPicPr>
          <p:cNvPr id="4" name="Picture 3">
            <a:extLst>
              <a:ext uri="{FF2B5EF4-FFF2-40B4-BE49-F238E27FC236}">
                <a16:creationId xmlns:a16="http://schemas.microsoft.com/office/drawing/2014/main" id="{8B5B6A38-18A6-F73E-710A-5DCDF97C5165}"/>
              </a:ext>
            </a:extLst>
          </p:cNvPr>
          <p:cNvPicPr>
            <a:picLocks noChangeAspect="1"/>
          </p:cNvPicPr>
          <p:nvPr/>
        </p:nvPicPr>
        <p:blipFill>
          <a:blip r:embed="rId2"/>
          <a:stretch>
            <a:fillRect/>
          </a:stretch>
        </p:blipFill>
        <p:spPr>
          <a:xfrm>
            <a:off x="3224932" y="1248335"/>
            <a:ext cx="8541366" cy="5384907"/>
          </a:xfrm>
          <a:prstGeom prst="rect">
            <a:avLst/>
          </a:prstGeom>
          <a:ln>
            <a:solidFill>
              <a:schemeClr val="tx1"/>
            </a:solidFill>
          </a:ln>
        </p:spPr>
      </p:pic>
      <p:sp>
        <p:nvSpPr>
          <p:cNvPr id="6" name="TextBox 5">
            <a:extLst>
              <a:ext uri="{FF2B5EF4-FFF2-40B4-BE49-F238E27FC236}">
                <a16:creationId xmlns:a16="http://schemas.microsoft.com/office/drawing/2014/main" id="{F90D9367-8210-4355-A0BF-D6344A149149}"/>
              </a:ext>
            </a:extLst>
          </p:cNvPr>
          <p:cNvSpPr txBox="1"/>
          <p:nvPr/>
        </p:nvSpPr>
        <p:spPr>
          <a:xfrm>
            <a:off x="328551" y="2616042"/>
            <a:ext cx="393425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Book Antiqua"/>
              </a:rPr>
              <a:t>FIG : </a:t>
            </a:r>
            <a:r>
              <a:rPr lang="en-US" sz="2400" dirty="0">
                <a:solidFill>
                  <a:srgbClr val="002060"/>
                </a:solidFill>
                <a:latin typeface="Book Antiqua"/>
              </a:rPr>
              <a:t>Density plot</a:t>
            </a:r>
          </a:p>
          <a:p>
            <a:r>
              <a:rPr lang="en-US" sz="2400" dirty="0">
                <a:solidFill>
                  <a:srgbClr val="002060"/>
                </a:solidFill>
                <a:latin typeface="Book Antiqua"/>
              </a:rPr>
              <a:t>Of TMSS in </a:t>
            </a:r>
          </a:p>
          <a:p>
            <a:r>
              <a:rPr lang="en-US" sz="2400">
                <a:solidFill>
                  <a:srgbClr val="002060"/>
                </a:solidFill>
                <a:latin typeface="Book Antiqua"/>
              </a:rPr>
              <a:t>q1-q2 and </a:t>
            </a:r>
            <a:endParaRPr lang="en-US">
              <a:solidFill>
                <a:srgbClr val="000000"/>
              </a:solidFill>
              <a:latin typeface="Aptos" panose="020B0004020202020204"/>
            </a:endParaRPr>
          </a:p>
          <a:p>
            <a:r>
              <a:rPr lang="en-US" sz="2400">
                <a:solidFill>
                  <a:srgbClr val="002060"/>
                </a:solidFill>
                <a:latin typeface="Book Antiqua"/>
              </a:rPr>
              <a:t>p1+p2 space </a:t>
            </a:r>
            <a:endParaRPr lang="en-US">
              <a:solidFill>
                <a:srgbClr val="000000"/>
              </a:solidFill>
              <a:latin typeface="Aptos" panose="020B0004020202020204"/>
            </a:endParaRPr>
          </a:p>
          <a:p>
            <a:r>
              <a:rPr lang="en-US" sz="2400" dirty="0">
                <a:solidFill>
                  <a:srgbClr val="002060"/>
                </a:solidFill>
                <a:latin typeface="Book Antiqua"/>
              </a:rPr>
              <a:t>with increasing </a:t>
            </a:r>
            <a:endParaRPr lang="en-US">
              <a:solidFill>
                <a:srgbClr val="000000"/>
              </a:solidFill>
              <a:latin typeface="Aptos" panose="020B0004020202020204"/>
            </a:endParaRPr>
          </a:p>
          <a:p>
            <a:r>
              <a:rPr lang="en-US" sz="2400" dirty="0">
                <a:solidFill>
                  <a:srgbClr val="002060"/>
                </a:solidFill>
                <a:latin typeface="Book Antiqua"/>
              </a:rPr>
              <a:t>squeezing factor</a:t>
            </a:r>
            <a:endParaRPr lang="en-US" dirty="0"/>
          </a:p>
        </p:txBody>
      </p:sp>
    </p:spTree>
    <p:extLst>
      <p:ext uri="{BB962C8B-B14F-4D97-AF65-F5344CB8AC3E}">
        <p14:creationId xmlns:p14="http://schemas.microsoft.com/office/powerpoint/2010/main" val="1578103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838200" y="365125"/>
            <a:ext cx="10515600" cy="593500"/>
          </a:xfrm>
        </p:spPr>
        <p:txBody>
          <a:bodyPr>
            <a:normAutofit fontScale="90000"/>
          </a:bodyPr>
          <a:lstStyle/>
          <a:p>
            <a:r>
              <a:rPr lang="en-US" dirty="0">
                <a:latin typeface="Book Antiqua"/>
                <a:ea typeface="+mj-lt"/>
                <a:cs typeface="+mj-lt"/>
              </a:rPr>
              <a:t>Conclusion &amp; Remarks</a:t>
            </a:r>
            <a:endParaRPr lang="en-US" dirty="0">
              <a:latin typeface="Book Antiqua"/>
            </a:endParaRPr>
          </a:p>
        </p:txBody>
      </p:sp>
      <p:sp>
        <p:nvSpPr>
          <p:cNvPr id="3" name="Content Placeholder 2">
            <a:extLst>
              <a:ext uri="{FF2B5EF4-FFF2-40B4-BE49-F238E27FC236}">
                <a16:creationId xmlns:a16="http://schemas.microsoft.com/office/drawing/2014/main" id="{C921FB7A-51C3-2C4C-5BC1-51BD051683E8}"/>
              </a:ext>
            </a:extLst>
          </p:cNvPr>
          <p:cNvSpPr>
            <a:spLocks noGrp="1"/>
          </p:cNvSpPr>
          <p:nvPr>
            <p:ph idx="1"/>
          </p:nvPr>
        </p:nvSpPr>
        <p:spPr>
          <a:xfrm>
            <a:off x="838200" y="1366338"/>
            <a:ext cx="10515600" cy="4810625"/>
          </a:xfrm>
        </p:spPr>
        <p:txBody>
          <a:bodyPr vert="horz" lIns="91440" tIns="45720" rIns="91440" bIns="45720" rtlCol="0" anchor="t">
            <a:normAutofit/>
          </a:bodyPr>
          <a:lstStyle/>
          <a:p>
            <a:endParaRPr lang="en-US" dirty="0"/>
          </a:p>
          <a:p>
            <a:endParaRPr lang="en-US" dirty="0"/>
          </a:p>
        </p:txBody>
      </p:sp>
      <p:sp>
        <p:nvSpPr>
          <p:cNvPr id="5" name="TextBox 4">
            <a:extLst>
              <a:ext uri="{FF2B5EF4-FFF2-40B4-BE49-F238E27FC236}">
                <a16:creationId xmlns:a16="http://schemas.microsoft.com/office/drawing/2014/main" id="{EDB9AD26-E7FF-1C46-D527-E594771A872E}"/>
              </a:ext>
            </a:extLst>
          </p:cNvPr>
          <p:cNvSpPr txBox="1"/>
          <p:nvPr/>
        </p:nvSpPr>
        <p:spPr>
          <a:xfrm>
            <a:off x="732225" y="1156163"/>
            <a:ext cx="10722428"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latin typeface="Book Antiqua"/>
              <a:ea typeface="+mn-lt"/>
              <a:cs typeface="+mn-lt"/>
            </a:endParaRPr>
          </a:p>
          <a:p>
            <a:pPr marL="342900" indent="-342900">
              <a:buFont typeface="Wingdings"/>
              <a:buChar char="q"/>
            </a:pPr>
            <a:r>
              <a:rPr lang="en-US" sz="2000" dirty="0">
                <a:latin typeface="Book Antiqua"/>
                <a:ea typeface="+mn-lt"/>
                <a:cs typeface="+mn-lt"/>
              </a:rPr>
              <a:t>The Wigner function of quantum states are a key tool for their description in Phase Space. The other Phase Space distributions i.e. P-representation and Q-functions can also be</a:t>
            </a:r>
            <a:endParaRPr lang="en-US">
              <a:latin typeface="Book Antiqua"/>
            </a:endParaRPr>
          </a:p>
          <a:p>
            <a:r>
              <a:rPr lang="en-US" sz="2000" dirty="0">
                <a:latin typeface="Book Antiqua"/>
                <a:ea typeface="+mn-lt"/>
                <a:cs typeface="+mn-lt"/>
              </a:rPr>
              <a:t>      shown equivalent to Wigner description, however their applications are limited to only</a:t>
            </a:r>
            <a:endParaRPr lang="en-US" dirty="0">
              <a:latin typeface="Book Antiqua"/>
            </a:endParaRPr>
          </a:p>
          <a:p>
            <a:r>
              <a:rPr lang="en-US" sz="2000" dirty="0">
                <a:latin typeface="Book Antiqua"/>
                <a:ea typeface="+mn-lt"/>
                <a:cs typeface="+mn-lt"/>
              </a:rPr>
              <a:t>      few special cases.</a:t>
            </a:r>
            <a:endParaRPr lang="en-US" dirty="0">
              <a:latin typeface="Book Antiqua"/>
              <a:ea typeface="+mn-lt"/>
              <a:cs typeface="+mn-lt"/>
            </a:endParaRPr>
          </a:p>
          <a:p>
            <a:endParaRPr lang="en-US" sz="2000" dirty="0">
              <a:solidFill>
                <a:schemeClr val="bg2">
                  <a:lumMod val="10000"/>
                </a:schemeClr>
              </a:solidFill>
              <a:latin typeface="Book Antiqua"/>
              <a:ea typeface="+mn-lt"/>
              <a:cs typeface="+mn-lt"/>
            </a:endParaRPr>
          </a:p>
          <a:p>
            <a:pPr marL="342900" indent="-342900">
              <a:buFont typeface="Wingdings"/>
              <a:buChar char="q"/>
            </a:pPr>
            <a:r>
              <a:rPr lang="en-US" sz="2000" dirty="0">
                <a:solidFill>
                  <a:schemeClr val="bg2">
                    <a:lumMod val="10000"/>
                  </a:schemeClr>
                </a:solidFill>
                <a:latin typeface="Book Antiqua"/>
                <a:ea typeface="+mn-lt"/>
                <a:cs typeface="+mn-lt"/>
              </a:rPr>
              <a:t>Our derivation of Wigner representation of coherent and squeezed states and their photon</a:t>
            </a:r>
            <a:endParaRPr lang="en-US">
              <a:solidFill>
                <a:schemeClr val="bg2">
                  <a:lumMod val="10000"/>
                </a:schemeClr>
              </a:solidFill>
              <a:latin typeface="Book Antiqua"/>
            </a:endParaRPr>
          </a:p>
          <a:p>
            <a:r>
              <a:rPr lang="en-US" sz="2000" dirty="0">
                <a:solidFill>
                  <a:schemeClr val="bg2">
                    <a:lumMod val="10000"/>
                  </a:schemeClr>
                </a:solidFill>
                <a:latin typeface="Book Antiqua"/>
                <a:ea typeface="+mn-lt"/>
                <a:cs typeface="+mn-lt"/>
              </a:rPr>
              <a:t>      added versions can be really insightful for practical implications of these states.</a:t>
            </a:r>
          </a:p>
          <a:p>
            <a:endParaRPr lang="en-US" sz="2000" dirty="0">
              <a:latin typeface="Book Antiqua"/>
              <a:ea typeface="+mn-lt"/>
              <a:cs typeface="+mn-lt"/>
            </a:endParaRPr>
          </a:p>
          <a:p>
            <a:pPr marL="342900" indent="-342900">
              <a:buFont typeface="Wingdings"/>
              <a:buChar char="q"/>
            </a:pPr>
            <a:r>
              <a:rPr lang="en-US" sz="2000" dirty="0">
                <a:solidFill>
                  <a:schemeClr val="bg2">
                    <a:lumMod val="10000"/>
                  </a:schemeClr>
                </a:solidFill>
                <a:latin typeface="Book Antiqua"/>
                <a:ea typeface="+mn-lt"/>
                <a:cs typeface="+mn-lt"/>
              </a:rPr>
              <a:t>The states are Gaussian states and hence minimum uncertainty states which distinguishes them in their applications. Their analysis using covariance matrix formalism can be extended to entanglement measures and finding negativity.</a:t>
            </a:r>
          </a:p>
          <a:p>
            <a:pPr marL="342900" indent="-342900">
              <a:buFont typeface="Wingdings"/>
              <a:buChar char="q"/>
            </a:pPr>
            <a:endParaRPr lang="en-US" sz="2000" dirty="0">
              <a:latin typeface="Book Antiqua"/>
            </a:endParaRPr>
          </a:p>
          <a:p>
            <a:pPr marL="342900" indent="-342900">
              <a:buFont typeface="Wingdings"/>
              <a:buChar char="q"/>
            </a:pPr>
            <a:endParaRPr lang="en-US" sz="2000" dirty="0">
              <a:latin typeface="Book Antiqua"/>
              <a:ea typeface="+mn-lt"/>
              <a:cs typeface="+mn-lt"/>
            </a:endParaRPr>
          </a:p>
          <a:p>
            <a:pPr marL="342900" indent="-342900">
              <a:buFont typeface="Wingdings"/>
              <a:buChar char="q"/>
            </a:pPr>
            <a:r>
              <a:rPr lang="en-US" sz="2000" dirty="0">
                <a:latin typeface="Book Antiqua"/>
                <a:ea typeface="+mn-lt"/>
                <a:cs typeface="Arial"/>
              </a:rPr>
              <a:t>Wigner description is very much insightful in this analysis, the description</a:t>
            </a:r>
            <a:r>
              <a:rPr lang="en-US" sz="2000" dirty="0">
                <a:latin typeface="Arial"/>
                <a:ea typeface="+mn-lt"/>
                <a:cs typeface="Arial"/>
              </a:rPr>
              <a:t> </a:t>
            </a:r>
            <a:r>
              <a:rPr lang="en-US" sz="2000" dirty="0">
                <a:latin typeface="Book Antiqua"/>
                <a:ea typeface="+mn-lt"/>
                <a:cs typeface="+mn-lt"/>
              </a:rPr>
              <a:t>may be extended to the entanglement in more number of modes.</a:t>
            </a:r>
            <a:endParaRPr lang="en-US" dirty="0">
              <a:latin typeface="Book Antiqua"/>
            </a:endParaRPr>
          </a:p>
        </p:txBody>
      </p:sp>
    </p:spTree>
    <p:extLst>
      <p:ext uri="{BB962C8B-B14F-4D97-AF65-F5344CB8AC3E}">
        <p14:creationId xmlns:p14="http://schemas.microsoft.com/office/powerpoint/2010/main" val="362409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838200" y="538745"/>
            <a:ext cx="10515600" cy="593500"/>
          </a:xfrm>
        </p:spPr>
        <p:txBody>
          <a:bodyPr>
            <a:normAutofit fontScale="90000"/>
          </a:bodyPr>
          <a:lstStyle/>
          <a:p>
            <a:r>
              <a:rPr lang="en-US" dirty="0">
                <a:latin typeface="Book Antiqua"/>
                <a:ea typeface="+mj-lt"/>
                <a:cs typeface="+mj-lt"/>
              </a:rPr>
              <a:t>References</a:t>
            </a:r>
            <a:endParaRPr lang="en-US" dirty="0">
              <a:latin typeface="Book Antiqua"/>
            </a:endParaRPr>
          </a:p>
        </p:txBody>
      </p:sp>
      <p:sp>
        <p:nvSpPr>
          <p:cNvPr id="3" name="Content Placeholder 2">
            <a:extLst>
              <a:ext uri="{FF2B5EF4-FFF2-40B4-BE49-F238E27FC236}">
                <a16:creationId xmlns:a16="http://schemas.microsoft.com/office/drawing/2014/main" id="{C921FB7A-51C3-2C4C-5BC1-51BD051683E8}"/>
              </a:ext>
            </a:extLst>
          </p:cNvPr>
          <p:cNvSpPr>
            <a:spLocks noGrp="1"/>
          </p:cNvSpPr>
          <p:nvPr>
            <p:ph idx="1"/>
          </p:nvPr>
        </p:nvSpPr>
        <p:spPr>
          <a:xfrm>
            <a:off x="838200" y="1366338"/>
            <a:ext cx="10515600" cy="4810625"/>
          </a:xfrm>
        </p:spPr>
        <p:txBody>
          <a:bodyPr vert="horz" lIns="91440" tIns="45720" rIns="91440" bIns="45720" rtlCol="0" anchor="t">
            <a:normAutofit/>
          </a:bodyPr>
          <a:lstStyle/>
          <a:p>
            <a:endParaRPr lang="en-US" dirty="0"/>
          </a:p>
          <a:p>
            <a:endParaRPr lang="en-US" dirty="0"/>
          </a:p>
        </p:txBody>
      </p:sp>
      <p:sp>
        <p:nvSpPr>
          <p:cNvPr id="4" name="TextBox 3">
            <a:extLst>
              <a:ext uri="{FF2B5EF4-FFF2-40B4-BE49-F238E27FC236}">
                <a16:creationId xmlns:a16="http://schemas.microsoft.com/office/drawing/2014/main" id="{67D6A7D0-0F22-F706-9D44-B5ADF05B34FD}"/>
              </a:ext>
            </a:extLst>
          </p:cNvPr>
          <p:cNvSpPr txBox="1"/>
          <p:nvPr/>
        </p:nvSpPr>
        <p:spPr>
          <a:xfrm>
            <a:off x="841336" y="1504450"/>
            <a:ext cx="11345917"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Book Antiqua"/>
                <a:ea typeface="+mn-lt"/>
                <a:cs typeface="+mn-lt"/>
              </a:rPr>
              <a:t>[1] </a:t>
            </a:r>
            <a:r>
              <a:rPr lang="en-US" dirty="0">
                <a:latin typeface="Book Antiqua"/>
                <a:ea typeface="+mn-lt"/>
                <a:cs typeface="+mn-lt"/>
              </a:rPr>
              <a:t>Gerardo Adesso, Fabrizio Illuminati: Entanglement in continuous-variable systems :</a:t>
            </a:r>
            <a:endParaRPr lang="en-US" dirty="0">
              <a:latin typeface="Book Antiqua"/>
            </a:endParaRPr>
          </a:p>
          <a:p>
            <a:r>
              <a:rPr lang="en-US" dirty="0">
                <a:latin typeface="Book Antiqua"/>
                <a:ea typeface="+mn-lt"/>
                <a:cs typeface="+mn-lt"/>
              </a:rPr>
              <a:t>recent advances and current perspectives. Journal of Mathematical and Theoretical</a:t>
            </a:r>
            <a:endParaRPr lang="en-US" dirty="0">
              <a:latin typeface="Book Antiqua"/>
            </a:endParaRPr>
          </a:p>
          <a:p>
            <a:r>
              <a:rPr lang="en-US" dirty="0">
                <a:latin typeface="Book Antiqua"/>
                <a:ea typeface="+mn-lt"/>
                <a:cs typeface="+mn-lt"/>
              </a:rPr>
              <a:t>Physics, 2007.</a:t>
            </a:r>
            <a:endParaRPr lang="en-US" dirty="0">
              <a:latin typeface="Book Antiqua"/>
            </a:endParaRPr>
          </a:p>
          <a:p>
            <a:endParaRPr lang="en-US" dirty="0">
              <a:latin typeface="Book Antiqua"/>
              <a:ea typeface="+mn-lt"/>
              <a:cs typeface="+mn-lt"/>
            </a:endParaRPr>
          </a:p>
          <a:p>
            <a:r>
              <a:rPr lang="en-US" b="1" dirty="0">
                <a:latin typeface="Book Antiqua"/>
                <a:ea typeface="+mn-lt"/>
                <a:cs typeface="+mn-lt"/>
              </a:rPr>
              <a:t>[2]</a:t>
            </a:r>
            <a:r>
              <a:rPr lang="en-US" dirty="0">
                <a:latin typeface="Book Antiqua"/>
                <a:ea typeface="+mn-lt"/>
                <a:cs typeface="+mn-lt"/>
              </a:rPr>
              <a:t> G.S. Agarwal: Introductory Quantum Optics, 2nd edition, Cambridge University Press, 2012.</a:t>
            </a:r>
            <a:endParaRPr lang="en-US" dirty="0">
              <a:latin typeface="Book Antiqua"/>
            </a:endParaRPr>
          </a:p>
          <a:p>
            <a:endParaRPr lang="en-US" dirty="0">
              <a:latin typeface="Book Antiqua"/>
              <a:ea typeface="+mn-lt"/>
              <a:cs typeface="+mn-lt"/>
            </a:endParaRPr>
          </a:p>
          <a:p>
            <a:r>
              <a:rPr lang="en-US" b="1" dirty="0">
                <a:latin typeface="Book Antiqua"/>
                <a:ea typeface="+mn-lt"/>
                <a:cs typeface="+mn-lt"/>
              </a:rPr>
              <a:t>[3] </a:t>
            </a:r>
            <a:r>
              <a:rPr lang="en-US" dirty="0">
                <a:latin typeface="Book Antiqua"/>
                <a:ea typeface="+mn-lt"/>
                <a:cs typeface="+mn-lt"/>
              </a:rPr>
              <a:t>Marlan O. Scully, M. Suhail Zubairy Quantum Optics 1st Edition, Cambridge University</a:t>
            </a:r>
            <a:endParaRPr lang="en-US" dirty="0">
              <a:latin typeface="Book Antiqua"/>
            </a:endParaRPr>
          </a:p>
          <a:p>
            <a:r>
              <a:rPr lang="en-US" dirty="0">
                <a:latin typeface="Book Antiqua"/>
                <a:ea typeface="+mn-lt"/>
                <a:cs typeface="+mn-lt"/>
              </a:rPr>
              <a:t>Press,1997.</a:t>
            </a:r>
            <a:endParaRPr lang="en-US" dirty="0">
              <a:latin typeface="Book Antiqua"/>
            </a:endParaRPr>
          </a:p>
          <a:p>
            <a:endParaRPr lang="en-US" dirty="0">
              <a:latin typeface="Book Antiqua"/>
              <a:ea typeface="+mn-lt"/>
              <a:cs typeface="+mn-lt"/>
            </a:endParaRPr>
          </a:p>
          <a:p>
            <a:r>
              <a:rPr lang="en-US" b="1" dirty="0">
                <a:latin typeface="Book Antiqua"/>
                <a:ea typeface="+mn-lt"/>
                <a:cs typeface="+mn-lt"/>
              </a:rPr>
              <a:t>[4] </a:t>
            </a:r>
            <a:r>
              <a:rPr lang="en-US" dirty="0">
                <a:latin typeface="Book Antiqua"/>
                <a:ea typeface="+mn-lt"/>
                <a:cs typeface="+mn-lt"/>
              </a:rPr>
              <a:t>Adesso G, Serafini A and Illuminati F 2006 Phys. Rev. A 73 032345.</a:t>
            </a:r>
            <a:endParaRPr lang="en-US" dirty="0">
              <a:latin typeface="Book Antiqua"/>
            </a:endParaRPr>
          </a:p>
          <a:p>
            <a:endParaRPr lang="en-US" dirty="0">
              <a:latin typeface="Book Antiqua"/>
              <a:ea typeface="+mn-lt"/>
              <a:cs typeface="+mn-lt"/>
            </a:endParaRPr>
          </a:p>
          <a:p>
            <a:r>
              <a:rPr lang="en-US" b="1" dirty="0">
                <a:latin typeface="Book Antiqua"/>
                <a:ea typeface="+mn-lt"/>
                <a:cs typeface="+mn-lt"/>
              </a:rPr>
              <a:t>[5] </a:t>
            </a:r>
            <a:r>
              <a:rPr lang="en-US" dirty="0">
                <a:latin typeface="Book Antiqua"/>
                <a:ea typeface="+mn-lt"/>
                <a:cs typeface="+mn-lt"/>
              </a:rPr>
              <a:t>Alessio Serafini: Quantum Continuous Variables : A primer of theoretical methods,</a:t>
            </a:r>
            <a:endParaRPr lang="en-US" dirty="0">
              <a:latin typeface="Book Antiqua"/>
            </a:endParaRPr>
          </a:p>
          <a:p>
            <a:r>
              <a:rPr lang="en-US" dirty="0">
                <a:latin typeface="Book Antiqua"/>
                <a:ea typeface="+mn-lt"/>
                <a:cs typeface="+mn-lt"/>
              </a:rPr>
              <a:t>CRC press, 2017.</a:t>
            </a:r>
            <a:endParaRPr lang="en-US" dirty="0">
              <a:latin typeface="Book Antiqua"/>
            </a:endParaRPr>
          </a:p>
          <a:p>
            <a:endParaRPr lang="en-US" dirty="0">
              <a:latin typeface="Book Antiqua"/>
              <a:ea typeface="+mn-lt"/>
              <a:cs typeface="+mn-lt"/>
            </a:endParaRPr>
          </a:p>
          <a:p>
            <a:r>
              <a:rPr lang="en-US" b="1" dirty="0">
                <a:latin typeface="Book Antiqua"/>
                <a:ea typeface="+mn-lt"/>
                <a:cs typeface="+mn-lt"/>
              </a:rPr>
              <a:t>[6]</a:t>
            </a:r>
            <a:r>
              <a:rPr lang="en-US" dirty="0">
                <a:latin typeface="Book Antiqua"/>
                <a:ea typeface="+mn-lt"/>
                <a:cs typeface="+mn-lt"/>
              </a:rPr>
              <a:t> Matplotlib: comprehensive library for creating static, animated, and interactive</a:t>
            </a:r>
            <a:endParaRPr lang="en-US" dirty="0">
              <a:latin typeface="Book Antiqua"/>
            </a:endParaRPr>
          </a:p>
          <a:p>
            <a:r>
              <a:rPr lang="en-US" dirty="0">
                <a:latin typeface="Book Antiqua"/>
                <a:ea typeface="+mn-lt"/>
                <a:cs typeface="+mn-lt"/>
              </a:rPr>
              <a:t>visualizations in Python, matplotlib.org</a:t>
            </a:r>
            <a:endParaRPr lang="en-US" dirty="0">
              <a:latin typeface="Book Antiqua"/>
            </a:endParaRPr>
          </a:p>
        </p:txBody>
      </p:sp>
    </p:spTree>
    <p:extLst>
      <p:ext uri="{BB962C8B-B14F-4D97-AF65-F5344CB8AC3E}">
        <p14:creationId xmlns:p14="http://schemas.microsoft.com/office/powerpoint/2010/main" val="1587010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838200" y="538745"/>
            <a:ext cx="10515600" cy="593500"/>
          </a:xfrm>
        </p:spPr>
        <p:txBody>
          <a:bodyPr>
            <a:normAutofit fontScale="90000"/>
          </a:bodyPr>
          <a:lstStyle/>
          <a:p>
            <a:r>
              <a:rPr lang="en-US" dirty="0">
                <a:latin typeface="Book Antiqua"/>
              </a:rPr>
              <a:t>  Acknowledgement</a:t>
            </a:r>
          </a:p>
        </p:txBody>
      </p:sp>
      <p:sp>
        <p:nvSpPr>
          <p:cNvPr id="3" name="Content Placeholder 2">
            <a:extLst>
              <a:ext uri="{FF2B5EF4-FFF2-40B4-BE49-F238E27FC236}">
                <a16:creationId xmlns:a16="http://schemas.microsoft.com/office/drawing/2014/main" id="{C921FB7A-51C3-2C4C-5BC1-51BD051683E8}"/>
              </a:ext>
            </a:extLst>
          </p:cNvPr>
          <p:cNvSpPr>
            <a:spLocks noGrp="1"/>
          </p:cNvSpPr>
          <p:nvPr>
            <p:ph idx="1"/>
          </p:nvPr>
        </p:nvSpPr>
        <p:spPr>
          <a:xfrm>
            <a:off x="838200" y="1366338"/>
            <a:ext cx="10515600" cy="4810625"/>
          </a:xfrm>
        </p:spPr>
        <p:txBody>
          <a:bodyPr vert="horz" lIns="91440" tIns="45720" rIns="91440" bIns="45720" rtlCol="0" anchor="t">
            <a:normAutofit/>
          </a:bodyPr>
          <a:lstStyle/>
          <a:p>
            <a:endParaRPr lang="en-US" dirty="0"/>
          </a:p>
          <a:p>
            <a:endParaRPr lang="en-US" dirty="0"/>
          </a:p>
        </p:txBody>
      </p:sp>
      <p:sp>
        <p:nvSpPr>
          <p:cNvPr id="4" name="TextBox 3">
            <a:extLst>
              <a:ext uri="{FF2B5EF4-FFF2-40B4-BE49-F238E27FC236}">
                <a16:creationId xmlns:a16="http://schemas.microsoft.com/office/drawing/2014/main" id="{67D6A7D0-0F22-F706-9D44-B5ADF05B34FD}"/>
              </a:ext>
            </a:extLst>
          </p:cNvPr>
          <p:cNvSpPr txBox="1"/>
          <p:nvPr/>
        </p:nvSpPr>
        <p:spPr>
          <a:xfrm>
            <a:off x="841336" y="1504450"/>
            <a:ext cx="1134591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ook Antiqua"/>
              </a:rPr>
              <a:t> Dr. Tamoghna Das, Assistant Professor, Dept. Of Physics, IIT Kharagpur</a:t>
            </a:r>
          </a:p>
          <a:p>
            <a:endParaRPr lang="en-US" dirty="0">
              <a:latin typeface="Book Antiqua"/>
            </a:endParaRPr>
          </a:p>
          <a:p>
            <a:r>
              <a:rPr lang="en-US" dirty="0">
                <a:latin typeface="Book Antiqua"/>
              </a:rPr>
              <a:t>    Abhinash Kar, Research Scholar, Dept. Of Physics, IIT Kharagpur</a:t>
            </a:r>
          </a:p>
        </p:txBody>
      </p:sp>
      <p:sp>
        <p:nvSpPr>
          <p:cNvPr id="6" name="Title 1">
            <a:extLst>
              <a:ext uri="{FF2B5EF4-FFF2-40B4-BE49-F238E27FC236}">
                <a16:creationId xmlns:a16="http://schemas.microsoft.com/office/drawing/2014/main" id="{004FBF55-B6C1-1E02-6573-2C252FED5B9C}"/>
              </a:ext>
            </a:extLst>
          </p:cNvPr>
          <p:cNvSpPr txBox="1">
            <a:spLocks/>
          </p:cNvSpPr>
          <p:nvPr/>
        </p:nvSpPr>
        <p:spPr>
          <a:xfrm>
            <a:off x="3876754" y="3564816"/>
            <a:ext cx="4197753" cy="5935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Book Antiqua"/>
              </a:rPr>
              <a:t>Thank You</a:t>
            </a:r>
            <a:endParaRPr lang="en-US" sz="6000"/>
          </a:p>
        </p:txBody>
      </p:sp>
      <p:sp>
        <p:nvSpPr>
          <p:cNvPr id="5" name="TextBox 4">
            <a:extLst>
              <a:ext uri="{FF2B5EF4-FFF2-40B4-BE49-F238E27FC236}">
                <a16:creationId xmlns:a16="http://schemas.microsoft.com/office/drawing/2014/main" id="{5C2A7E34-56C0-571F-3E60-0C2CBAD38214}"/>
              </a:ext>
            </a:extLst>
          </p:cNvPr>
          <p:cNvSpPr txBox="1"/>
          <p:nvPr/>
        </p:nvSpPr>
        <p:spPr>
          <a:xfrm>
            <a:off x="2963299" y="5312863"/>
            <a:ext cx="92321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hlinkClick r:id="rId2"/>
              </a:rPr>
              <a:t>https://drive.google.com/file/d/1qZAXMu4X_LulngJ_mHZMoFYD0VoIdwq_/view</a:t>
            </a:r>
            <a:r>
              <a:rPr lang="en-US" dirty="0">
                <a:ea typeface="+mn-lt"/>
                <a:cs typeface="+mn-lt"/>
              </a:rPr>
              <a:t> </a:t>
            </a:r>
          </a:p>
        </p:txBody>
      </p:sp>
      <p:sp>
        <p:nvSpPr>
          <p:cNvPr id="7" name="TextBox 6">
            <a:extLst>
              <a:ext uri="{FF2B5EF4-FFF2-40B4-BE49-F238E27FC236}">
                <a16:creationId xmlns:a16="http://schemas.microsoft.com/office/drawing/2014/main" id="{5F18F8C3-B54F-D0E9-183B-0835ECEF3F57}"/>
              </a:ext>
            </a:extLst>
          </p:cNvPr>
          <p:cNvSpPr txBox="1"/>
          <p:nvPr/>
        </p:nvSpPr>
        <p:spPr>
          <a:xfrm>
            <a:off x="1049965" y="5307401"/>
            <a:ext cx="18005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Project Report :</a:t>
            </a:r>
          </a:p>
        </p:txBody>
      </p:sp>
    </p:spTree>
    <p:extLst>
      <p:ext uri="{BB962C8B-B14F-4D97-AF65-F5344CB8AC3E}">
        <p14:creationId xmlns:p14="http://schemas.microsoft.com/office/powerpoint/2010/main" val="3564856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838200" y="365125"/>
            <a:ext cx="10515600" cy="636632"/>
          </a:xfrm>
        </p:spPr>
        <p:txBody>
          <a:bodyPr>
            <a:normAutofit fontScale="90000"/>
          </a:bodyPr>
          <a:lstStyle/>
          <a:p>
            <a:r>
              <a:rPr lang="en-US" dirty="0">
                <a:latin typeface="Book Antiqua"/>
                <a:ea typeface="+mj-lt"/>
                <a:cs typeface="+mj-lt"/>
              </a:rPr>
              <a:t>Quantum States in Optics</a:t>
            </a:r>
            <a:endParaRPr lang="en-US" dirty="0">
              <a:latin typeface="Book Antiqua"/>
            </a:endParaRPr>
          </a:p>
        </p:txBody>
      </p:sp>
      <p:sp>
        <p:nvSpPr>
          <p:cNvPr id="5" name="Content Placeholder 2">
            <a:extLst>
              <a:ext uri="{FF2B5EF4-FFF2-40B4-BE49-F238E27FC236}">
                <a16:creationId xmlns:a16="http://schemas.microsoft.com/office/drawing/2014/main" id="{15B0D23F-7636-90AC-EB48-CF7A61A05685}"/>
              </a:ext>
            </a:extLst>
          </p:cNvPr>
          <p:cNvSpPr txBox="1">
            <a:spLocks/>
          </p:cNvSpPr>
          <p:nvPr/>
        </p:nvSpPr>
        <p:spPr>
          <a:xfrm>
            <a:off x="589742" y="1239016"/>
            <a:ext cx="10897166" cy="80700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20B0604020202020204" pitchFamily="34" charset="0"/>
              <a:buChar char="q"/>
            </a:pPr>
            <a:r>
              <a:rPr lang="en-US" sz="2000" dirty="0">
                <a:latin typeface="Book Antiqua"/>
              </a:rPr>
              <a:t>Electromagnetic Field </a:t>
            </a:r>
            <a:r>
              <a:rPr lang="en-US" sz="2000" dirty="0">
                <a:latin typeface="Verdana"/>
                <a:ea typeface="Verdana"/>
              </a:rPr>
              <a:t>→</a:t>
            </a:r>
            <a:r>
              <a:rPr lang="en-US" sz="2000" dirty="0">
                <a:latin typeface="Book Antiqua"/>
              </a:rPr>
              <a:t> Different </a:t>
            </a:r>
            <a:r>
              <a:rPr lang="en-US" sz="2000" dirty="0">
                <a:latin typeface="Book Antiqua"/>
                <a:ea typeface="+mn-lt"/>
                <a:cs typeface="+mn-lt"/>
              </a:rPr>
              <a:t>modes </a:t>
            </a:r>
            <a:r>
              <a:rPr lang="en-US" sz="2000" dirty="0">
                <a:latin typeface="Book Antiqua"/>
                <a:ea typeface="Verdana"/>
                <a:cs typeface="+mn-lt"/>
              </a:rPr>
              <a:t>→</a:t>
            </a:r>
            <a:r>
              <a:rPr lang="en-US" sz="2000" dirty="0">
                <a:latin typeface="Verdana"/>
                <a:ea typeface="Verdana"/>
                <a:cs typeface="+mn-lt"/>
              </a:rPr>
              <a:t> </a:t>
            </a:r>
            <a:r>
              <a:rPr lang="en-US" sz="2000" dirty="0">
                <a:latin typeface="Book Antiqua"/>
                <a:ea typeface="+mn-lt"/>
                <a:cs typeface="+mn-lt"/>
              </a:rPr>
              <a:t>Each mode associated with Harmonic Oscillator</a:t>
            </a:r>
            <a:endParaRPr lang="en-US" sz="2000" dirty="0">
              <a:latin typeface="Book Antiqua"/>
            </a:endParaRPr>
          </a:p>
          <a:p>
            <a:pPr>
              <a:buFont typeface="Wingdings" panose="020B0604020202020204" pitchFamily="34" charset="0"/>
              <a:buChar char="q"/>
            </a:pPr>
            <a:endParaRPr lang="en-US" dirty="0"/>
          </a:p>
        </p:txBody>
      </p:sp>
      <p:pic>
        <p:nvPicPr>
          <p:cNvPr id="6" name="Picture 5">
            <a:extLst>
              <a:ext uri="{FF2B5EF4-FFF2-40B4-BE49-F238E27FC236}">
                <a16:creationId xmlns:a16="http://schemas.microsoft.com/office/drawing/2014/main" id="{380BEE86-C318-7F2E-0E49-F946F6CB4723}"/>
              </a:ext>
            </a:extLst>
          </p:cNvPr>
          <p:cNvPicPr>
            <a:picLocks noChangeAspect="1"/>
          </p:cNvPicPr>
          <p:nvPr/>
        </p:nvPicPr>
        <p:blipFill>
          <a:blip r:embed="rId2"/>
          <a:stretch>
            <a:fillRect/>
          </a:stretch>
        </p:blipFill>
        <p:spPr>
          <a:xfrm>
            <a:off x="6407161" y="1922206"/>
            <a:ext cx="2963135" cy="959935"/>
          </a:xfrm>
          <a:prstGeom prst="rect">
            <a:avLst/>
          </a:prstGeom>
          <a:ln>
            <a:solidFill>
              <a:srgbClr val="0070C0"/>
            </a:solidFill>
          </a:ln>
        </p:spPr>
      </p:pic>
      <p:pic>
        <p:nvPicPr>
          <p:cNvPr id="7" name="Picture 6">
            <a:extLst>
              <a:ext uri="{FF2B5EF4-FFF2-40B4-BE49-F238E27FC236}">
                <a16:creationId xmlns:a16="http://schemas.microsoft.com/office/drawing/2014/main" id="{F1DD4FF5-E6D5-F3BD-909C-13C4CB868007}"/>
              </a:ext>
            </a:extLst>
          </p:cNvPr>
          <p:cNvPicPr>
            <a:picLocks noChangeAspect="1"/>
          </p:cNvPicPr>
          <p:nvPr/>
        </p:nvPicPr>
        <p:blipFill>
          <a:blip r:embed="rId3"/>
          <a:stretch>
            <a:fillRect/>
          </a:stretch>
        </p:blipFill>
        <p:spPr>
          <a:xfrm>
            <a:off x="1553695" y="2046472"/>
            <a:ext cx="2573994" cy="837643"/>
          </a:xfrm>
          <a:prstGeom prst="rect">
            <a:avLst/>
          </a:prstGeom>
          <a:ln>
            <a:solidFill>
              <a:srgbClr val="C00000"/>
            </a:solidFill>
          </a:ln>
        </p:spPr>
      </p:pic>
      <p:pic>
        <p:nvPicPr>
          <p:cNvPr id="9" name="Picture 8">
            <a:extLst>
              <a:ext uri="{FF2B5EF4-FFF2-40B4-BE49-F238E27FC236}">
                <a16:creationId xmlns:a16="http://schemas.microsoft.com/office/drawing/2014/main" id="{DFAC76D2-8D28-0B5C-D813-F5713752EF28}"/>
              </a:ext>
            </a:extLst>
          </p:cNvPr>
          <p:cNvPicPr>
            <a:picLocks noChangeAspect="1"/>
          </p:cNvPicPr>
          <p:nvPr/>
        </p:nvPicPr>
        <p:blipFill>
          <a:blip r:embed="rId4"/>
          <a:stretch>
            <a:fillRect/>
          </a:stretch>
        </p:blipFill>
        <p:spPr>
          <a:xfrm>
            <a:off x="1084170" y="4581786"/>
            <a:ext cx="2594161" cy="1369360"/>
          </a:xfrm>
          <a:prstGeom prst="rect">
            <a:avLst/>
          </a:prstGeom>
        </p:spPr>
      </p:pic>
      <p:sp>
        <p:nvSpPr>
          <p:cNvPr id="16" name="Content Placeholder 2">
            <a:extLst>
              <a:ext uri="{FF2B5EF4-FFF2-40B4-BE49-F238E27FC236}">
                <a16:creationId xmlns:a16="http://schemas.microsoft.com/office/drawing/2014/main" id="{772C9DB2-BC96-E303-D9A4-9AD966C6FB0C}"/>
              </a:ext>
            </a:extLst>
          </p:cNvPr>
          <p:cNvSpPr txBox="1">
            <a:spLocks/>
          </p:cNvSpPr>
          <p:nvPr/>
        </p:nvSpPr>
        <p:spPr>
          <a:xfrm>
            <a:off x="1082800" y="3020750"/>
            <a:ext cx="10650637" cy="80700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C00000"/>
                </a:solidFill>
                <a:latin typeface="Book Antiqua"/>
              </a:rPr>
              <a:t>(Canonical Conjugate Operators)    </a:t>
            </a:r>
            <a:r>
              <a:rPr lang="en-US" sz="2000" dirty="0">
                <a:latin typeface="Book Antiqua"/>
              </a:rPr>
              <a:t>            </a:t>
            </a:r>
            <a:r>
              <a:rPr lang="en-US" sz="2000" dirty="0">
                <a:solidFill>
                  <a:schemeClr val="accent4">
                    <a:lumMod val="49000"/>
                  </a:schemeClr>
                </a:solidFill>
                <a:latin typeface="Book Antiqua"/>
              </a:rPr>
              <a:t>  (Bosonic Creation and annihilation Operators)</a:t>
            </a:r>
          </a:p>
          <a:p>
            <a:pPr>
              <a:buFont typeface="Wingdings" panose="020B0604020202020204" pitchFamily="34" charset="0"/>
              <a:buChar char="q"/>
            </a:pPr>
            <a:endParaRPr lang="en-US" dirty="0"/>
          </a:p>
        </p:txBody>
      </p:sp>
      <p:cxnSp>
        <p:nvCxnSpPr>
          <p:cNvPr id="19" name="Straight Arrow Connector 18">
            <a:extLst>
              <a:ext uri="{FF2B5EF4-FFF2-40B4-BE49-F238E27FC236}">
                <a16:creationId xmlns:a16="http://schemas.microsoft.com/office/drawing/2014/main" id="{426B9B40-A746-89B2-9284-EA56041C5606}"/>
              </a:ext>
            </a:extLst>
          </p:cNvPr>
          <p:cNvCxnSpPr/>
          <p:nvPr/>
        </p:nvCxnSpPr>
        <p:spPr>
          <a:xfrm flipV="1">
            <a:off x="4361331" y="2458570"/>
            <a:ext cx="1916114" cy="89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Content Placeholder 2">
            <a:extLst>
              <a:ext uri="{FF2B5EF4-FFF2-40B4-BE49-F238E27FC236}">
                <a16:creationId xmlns:a16="http://schemas.microsoft.com/office/drawing/2014/main" id="{5AA97C91-888E-5D05-5BD3-9F6C1C0B5A68}"/>
              </a:ext>
            </a:extLst>
          </p:cNvPr>
          <p:cNvSpPr txBox="1">
            <a:spLocks/>
          </p:cNvSpPr>
          <p:nvPr/>
        </p:nvSpPr>
        <p:spPr>
          <a:xfrm>
            <a:off x="589742" y="3681898"/>
            <a:ext cx="10650637" cy="48203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20B0604020202020204" pitchFamily="34" charset="0"/>
              <a:buChar char="q"/>
            </a:pPr>
            <a:r>
              <a:rPr lang="en-US" sz="2000" dirty="0">
                <a:latin typeface="Book Antiqua"/>
              </a:rPr>
              <a:t>Relations between Operators and Field Operators : </a:t>
            </a:r>
          </a:p>
          <a:p>
            <a:pPr>
              <a:buFont typeface="Wingdings" panose="020B0604020202020204" pitchFamily="34" charset="0"/>
              <a:buChar char="q"/>
            </a:pPr>
            <a:endParaRPr lang="en-US" dirty="0"/>
          </a:p>
        </p:txBody>
      </p:sp>
      <p:pic>
        <p:nvPicPr>
          <p:cNvPr id="22" name="Picture 21">
            <a:extLst>
              <a:ext uri="{FF2B5EF4-FFF2-40B4-BE49-F238E27FC236}">
                <a16:creationId xmlns:a16="http://schemas.microsoft.com/office/drawing/2014/main" id="{A84DAD47-DBCE-828D-E75C-19C75F8E7320}"/>
              </a:ext>
            </a:extLst>
          </p:cNvPr>
          <p:cNvPicPr>
            <a:picLocks noChangeAspect="1"/>
          </p:cNvPicPr>
          <p:nvPr/>
        </p:nvPicPr>
        <p:blipFill>
          <a:blip r:embed="rId5"/>
          <a:stretch>
            <a:fillRect/>
          </a:stretch>
        </p:blipFill>
        <p:spPr>
          <a:xfrm>
            <a:off x="4358640" y="4583013"/>
            <a:ext cx="7345680" cy="1258134"/>
          </a:xfrm>
          <a:prstGeom prst="rect">
            <a:avLst/>
          </a:prstGeom>
          <a:ln>
            <a:solidFill>
              <a:schemeClr val="tx1"/>
            </a:solidFill>
          </a:ln>
        </p:spPr>
      </p:pic>
    </p:spTree>
    <p:extLst>
      <p:ext uri="{BB962C8B-B14F-4D97-AF65-F5344CB8AC3E}">
        <p14:creationId xmlns:p14="http://schemas.microsoft.com/office/powerpoint/2010/main" val="1657625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838200" y="365125"/>
            <a:ext cx="10515600" cy="636632"/>
          </a:xfrm>
        </p:spPr>
        <p:txBody>
          <a:bodyPr>
            <a:normAutofit/>
          </a:bodyPr>
          <a:lstStyle/>
          <a:p>
            <a:r>
              <a:rPr lang="en-US" sz="3600" dirty="0">
                <a:latin typeface="Book Antiqua"/>
                <a:ea typeface="+mj-lt"/>
                <a:cs typeface="+mj-lt"/>
              </a:rPr>
              <a:t>Quantum States in Optics</a:t>
            </a:r>
            <a:endParaRPr lang="en-US" sz="3600" dirty="0">
              <a:latin typeface="Book Antiqua"/>
            </a:endParaRPr>
          </a:p>
        </p:txBody>
      </p:sp>
      <p:sp>
        <p:nvSpPr>
          <p:cNvPr id="5" name="Content Placeholder 2">
            <a:extLst>
              <a:ext uri="{FF2B5EF4-FFF2-40B4-BE49-F238E27FC236}">
                <a16:creationId xmlns:a16="http://schemas.microsoft.com/office/drawing/2014/main" id="{15B0D23F-7636-90AC-EB48-CF7A61A05685}"/>
              </a:ext>
            </a:extLst>
          </p:cNvPr>
          <p:cNvSpPr txBox="1">
            <a:spLocks/>
          </p:cNvSpPr>
          <p:nvPr/>
        </p:nvSpPr>
        <p:spPr>
          <a:xfrm>
            <a:off x="846431" y="1160575"/>
            <a:ext cx="10640477" cy="129722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20B0604020202020204" pitchFamily="34" charset="0"/>
              <a:buChar char="q"/>
            </a:pPr>
            <a:r>
              <a:rPr lang="en-US" sz="2400" dirty="0">
                <a:latin typeface="Book Antiqua"/>
              </a:rPr>
              <a:t>Fock State </a:t>
            </a:r>
            <a:r>
              <a:rPr lang="en-US" sz="2400" dirty="0">
                <a:latin typeface="Book Antiqua"/>
                <a:ea typeface="+mn-lt"/>
                <a:cs typeface="+mn-lt"/>
              </a:rPr>
              <a:t>: </a:t>
            </a:r>
            <a:endParaRPr lang="en-US" sz="2000" dirty="0">
              <a:latin typeface="Book Antiqua"/>
              <a:ea typeface="+mn-lt"/>
              <a:cs typeface="+mn-lt"/>
            </a:endParaRPr>
          </a:p>
          <a:p>
            <a:pPr marL="0" indent="0">
              <a:buNone/>
            </a:pPr>
            <a:r>
              <a:rPr lang="en-US" sz="2000" dirty="0">
                <a:latin typeface="Book Antiqua"/>
                <a:ea typeface="+mn-lt"/>
                <a:cs typeface="+mn-lt"/>
              </a:rPr>
              <a:t>The single mode states which are eigenstates of the number operator as well as  Hamiltonian.</a:t>
            </a:r>
            <a:endParaRPr lang="en-US" sz="2000" dirty="0">
              <a:latin typeface="Book Antiqua"/>
            </a:endParaRPr>
          </a:p>
          <a:p>
            <a:pPr marL="342900" indent="-342900">
              <a:buFont typeface="Wingdings" panose="020B0604020202020204" pitchFamily="34" charset="0"/>
              <a:buChar char="q"/>
            </a:pPr>
            <a:endParaRPr lang="en-US" dirty="0">
              <a:latin typeface="Book Antiqua"/>
            </a:endParaRPr>
          </a:p>
          <a:p>
            <a:pPr marL="0" indent="0">
              <a:buNone/>
            </a:pPr>
            <a:endParaRPr lang="en-US" dirty="0">
              <a:latin typeface="Book Antiqua"/>
            </a:endParaRPr>
          </a:p>
          <a:p>
            <a:pPr>
              <a:buFont typeface="Wingdings" panose="020B0604020202020204" pitchFamily="34" charset="0"/>
              <a:buChar char="q"/>
            </a:pPr>
            <a:endParaRPr lang="en-US" dirty="0">
              <a:latin typeface="Aptos" panose="020B0004020202020204"/>
            </a:endParaRPr>
          </a:p>
        </p:txBody>
      </p:sp>
      <p:sp>
        <p:nvSpPr>
          <p:cNvPr id="11" name="Content Placeholder 2">
            <a:extLst>
              <a:ext uri="{FF2B5EF4-FFF2-40B4-BE49-F238E27FC236}">
                <a16:creationId xmlns:a16="http://schemas.microsoft.com/office/drawing/2014/main" id="{EF5D2171-8CE6-2B96-9E42-42EDA39D2690}"/>
              </a:ext>
            </a:extLst>
          </p:cNvPr>
          <p:cNvSpPr txBox="1">
            <a:spLocks/>
          </p:cNvSpPr>
          <p:nvPr/>
        </p:nvSpPr>
        <p:spPr>
          <a:xfrm>
            <a:off x="846431" y="2819643"/>
            <a:ext cx="10650637" cy="97509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20B0604020202020204" pitchFamily="34" charset="0"/>
              <a:buChar char="q"/>
            </a:pPr>
            <a:endParaRPr lang="en-US" sz="2400" dirty="0">
              <a:latin typeface="Book Antiqua"/>
            </a:endParaRPr>
          </a:p>
          <a:p>
            <a:pPr marL="342900" indent="-342900">
              <a:buFont typeface="Wingdings" panose="020B0604020202020204" pitchFamily="34" charset="0"/>
              <a:buChar char="q"/>
            </a:pPr>
            <a:endParaRPr lang="en-US" sz="2400" dirty="0">
              <a:latin typeface="Book Antiqua"/>
            </a:endParaRPr>
          </a:p>
          <a:p>
            <a:pPr marL="342900" indent="-342900">
              <a:buFont typeface="Wingdings" panose="020B0604020202020204" pitchFamily="34" charset="0"/>
              <a:buChar char="q"/>
            </a:pPr>
            <a:r>
              <a:rPr lang="en-US" sz="2400" dirty="0">
                <a:latin typeface="Book Antiqua"/>
              </a:rPr>
              <a:t>Coherent State </a:t>
            </a:r>
            <a:r>
              <a:rPr lang="en-US" sz="2400" dirty="0">
                <a:latin typeface="Book Antiqua"/>
                <a:ea typeface="+mn-lt"/>
                <a:cs typeface="+mn-lt"/>
              </a:rPr>
              <a:t>:</a:t>
            </a:r>
            <a:endParaRPr lang="en-US" sz="2000">
              <a:latin typeface="Book Antiqua"/>
              <a:ea typeface="+mn-lt"/>
              <a:cs typeface="+mn-lt"/>
            </a:endParaRPr>
          </a:p>
          <a:p>
            <a:pPr marL="0" indent="0">
              <a:buNone/>
            </a:pPr>
            <a:r>
              <a:rPr lang="en-US" sz="2000" dirty="0">
                <a:latin typeface="Book Antiqua"/>
                <a:ea typeface="+mn-lt"/>
                <a:cs typeface="+mn-lt"/>
              </a:rPr>
              <a:t>The single mode states that represents a certain electromagnetic state with certain phase. These are generated by displacement operator on </a:t>
            </a:r>
            <a:r>
              <a:rPr lang="en-US" sz="2000" dirty="0" err="1">
                <a:latin typeface="Book Antiqua"/>
                <a:ea typeface="+mn-lt"/>
                <a:cs typeface="+mn-lt"/>
              </a:rPr>
              <a:t>vaccum</a:t>
            </a:r>
            <a:r>
              <a:rPr lang="en-US" sz="2000" dirty="0">
                <a:latin typeface="Book Antiqua"/>
                <a:ea typeface="+mn-lt"/>
                <a:cs typeface="+mn-lt"/>
              </a:rPr>
              <a:t>. These are eigenstates of annihilation operator.</a:t>
            </a:r>
            <a:endParaRPr lang="en-US" sz="2000" dirty="0">
              <a:latin typeface="Book Antiqua"/>
            </a:endParaRPr>
          </a:p>
          <a:p>
            <a:pPr marL="342900" indent="-342900">
              <a:buFont typeface="Wingdings" panose="020B0604020202020204" pitchFamily="34" charset="0"/>
              <a:buChar char="q"/>
            </a:pPr>
            <a:endParaRPr lang="en-US" dirty="0">
              <a:latin typeface="Book Antiqua"/>
            </a:endParaRPr>
          </a:p>
          <a:p>
            <a:pPr marL="342900" indent="-342900">
              <a:buFont typeface="Wingdings" panose="020B0604020202020204" pitchFamily="34" charset="0"/>
              <a:buChar char="q"/>
            </a:pPr>
            <a:endParaRPr lang="en-US" dirty="0">
              <a:latin typeface="Book Antiqua"/>
            </a:endParaRPr>
          </a:p>
          <a:p>
            <a:pPr>
              <a:buFont typeface="Wingdings" panose="020B0604020202020204" pitchFamily="34" charset="0"/>
              <a:buChar char="q"/>
            </a:pPr>
            <a:endParaRPr lang="en-US" dirty="0">
              <a:latin typeface="Aptos" panose="020B0004020202020204"/>
            </a:endParaRPr>
          </a:p>
        </p:txBody>
      </p:sp>
      <p:pic>
        <p:nvPicPr>
          <p:cNvPr id="15" name="Picture 14">
            <a:extLst>
              <a:ext uri="{FF2B5EF4-FFF2-40B4-BE49-F238E27FC236}">
                <a16:creationId xmlns:a16="http://schemas.microsoft.com/office/drawing/2014/main" id="{004A3292-D123-7538-C0C0-70D88B332D66}"/>
              </a:ext>
            </a:extLst>
          </p:cNvPr>
          <p:cNvPicPr>
            <a:picLocks noChangeAspect="1"/>
          </p:cNvPicPr>
          <p:nvPr/>
        </p:nvPicPr>
        <p:blipFill>
          <a:blip r:embed="rId2"/>
          <a:stretch>
            <a:fillRect/>
          </a:stretch>
        </p:blipFill>
        <p:spPr>
          <a:xfrm>
            <a:off x="7460828" y="2451249"/>
            <a:ext cx="2422360" cy="1424642"/>
          </a:xfrm>
          <a:prstGeom prst="rect">
            <a:avLst/>
          </a:prstGeom>
          <a:ln>
            <a:solidFill>
              <a:schemeClr val="tx1"/>
            </a:solidFill>
          </a:ln>
        </p:spPr>
      </p:pic>
      <p:pic>
        <p:nvPicPr>
          <p:cNvPr id="16" name="Picture 15">
            <a:extLst>
              <a:ext uri="{FF2B5EF4-FFF2-40B4-BE49-F238E27FC236}">
                <a16:creationId xmlns:a16="http://schemas.microsoft.com/office/drawing/2014/main" id="{72072DA9-7249-E4BD-763D-CAD616D0B1B5}"/>
              </a:ext>
            </a:extLst>
          </p:cNvPr>
          <p:cNvPicPr>
            <a:picLocks noChangeAspect="1"/>
          </p:cNvPicPr>
          <p:nvPr/>
        </p:nvPicPr>
        <p:blipFill>
          <a:blip r:embed="rId3"/>
          <a:stretch>
            <a:fillRect/>
          </a:stretch>
        </p:blipFill>
        <p:spPr>
          <a:xfrm>
            <a:off x="4306008" y="5299821"/>
            <a:ext cx="1796304" cy="366434"/>
          </a:xfrm>
          <a:prstGeom prst="rect">
            <a:avLst/>
          </a:prstGeom>
          <a:ln>
            <a:solidFill>
              <a:schemeClr val="tx1"/>
            </a:solidFill>
          </a:ln>
        </p:spPr>
      </p:pic>
      <p:grpSp>
        <p:nvGrpSpPr>
          <p:cNvPr id="22" name="Group 21">
            <a:extLst>
              <a:ext uri="{FF2B5EF4-FFF2-40B4-BE49-F238E27FC236}">
                <a16:creationId xmlns:a16="http://schemas.microsoft.com/office/drawing/2014/main" id="{CB58CD46-E413-705D-8604-F3E3D3CE7311}"/>
              </a:ext>
            </a:extLst>
          </p:cNvPr>
          <p:cNvGrpSpPr/>
          <p:nvPr/>
        </p:nvGrpSpPr>
        <p:grpSpPr>
          <a:xfrm>
            <a:off x="3213211" y="2465237"/>
            <a:ext cx="3161180" cy="1071583"/>
            <a:chOff x="3213211" y="2465237"/>
            <a:chExt cx="3161180" cy="1071583"/>
          </a:xfrm>
        </p:grpSpPr>
        <p:pic>
          <p:nvPicPr>
            <p:cNvPr id="18" name="Picture 17">
              <a:extLst>
                <a:ext uri="{FF2B5EF4-FFF2-40B4-BE49-F238E27FC236}">
                  <a16:creationId xmlns:a16="http://schemas.microsoft.com/office/drawing/2014/main" id="{8F988C86-A7E2-F661-137B-1C0052A9934F}"/>
                </a:ext>
              </a:extLst>
            </p:cNvPr>
            <p:cNvPicPr>
              <a:picLocks noChangeAspect="1"/>
            </p:cNvPicPr>
            <p:nvPr/>
          </p:nvPicPr>
          <p:blipFill>
            <a:blip r:embed="rId4"/>
            <a:stretch>
              <a:fillRect/>
            </a:stretch>
          </p:blipFill>
          <p:spPr>
            <a:xfrm>
              <a:off x="3213211" y="2921054"/>
              <a:ext cx="3161180" cy="615766"/>
            </a:xfrm>
            <a:prstGeom prst="rect">
              <a:avLst/>
            </a:prstGeom>
          </p:spPr>
        </p:pic>
        <p:pic>
          <p:nvPicPr>
            <p:cNvPr id="19" name="Picture 18">
              <a:extLst>
                <a:ext uri="{FF2B5EF4-FFF2-40B4-BE49-F238E27FC236}">
                  <a16:creationId xmlns:a16="http://schemas.microsoft.com/office/drawing/2014/main" id="{07EE9C60-BCEF-A4FD-E042-18D1A2EA271F}"/>
                </a:ext>
              </a:extLst>
            </p:cNvPr>
            <p:cNvPicPr>
              <a:picLocks noChangeAspect="1"/>
            </p:cNvPicPr>
            <p:nvPr/>
          </p:nvPicPr>
          <p:blipFill>
            <a:blip r:embed="rId5"/>
            <a:stretch>
              <a:fillRect/>
            </a:stretch>
          </p:blipFill>
          <p:spPr>
            <a:xfrm>
              <a:off x="3443883" y="2465237"/>
              <a:ext cx="2526069" cy="523206"/>
            </a:xfrm>
            <a:prstGeom prst="rect">
              <a:avLst/>
            </a:prstGeom>
          </p:spPr>
        </p:pic>
      </p:grpSp>
      <p:pic>
        <p:nvPicPr>
          <p:cNvPr id="20" name="Picture 19">
            <a:extLst>
              <a:ext uri="{FF2B5EF4-FFF2-40B4-BE49-F238E27FC236}">
                <a16:creationId xmlns:a16="http://schemas.microsoft.com/office/drawing/2014/main" id="{816E98FC-3C75-04CC-ED29-3E497B4ABB21}"/>
              </a:ext>
            </a:extLst>
          </p:cNvPr>
          <p:cNvPicPr>
            <a:picLocks noChangeAspect="1"/>
          </p:cNvPicPr>
          <p:nvPr/>
        </p:nvPicPr>
        <p:blipFill>
          <a:blip r:embed="rId6"/>
          <a:stretch>
            <a:fillRect/>
          </a:stretch>
        </p:blipFill>
        <p:spPr>
          <a:xfrm>
            <a:off x="7766348" y="5181096"/>
            <a:ext cx="3171564" cy="969646"/>
          </a:xfrm>
          <a:prstGeom prst="rect">
            <a:avLst/>
          </a:prstGeom>
          <a:ln>
            <a:solidFill>
              <a:schemeClr val="tx1">
                <a:lumMod val="95000"/>
                <a:lumOff val="5000"/>
              </a:schemeClr>
            </a:solidFill>
          </a:ln>
        </p:spPr>
      </p:pic>
      <p:pic>
        <p:nvPicPr>
          <p:cNvPr id="21" name="Picture 20">
            <a:extLst>
              <a:ext uri="{FF2B5EF4-FFF2-40B4-BE49-F238E27FC236}">
                <a16:creationId xmlns:a16="http://schemas.microsoft.com/office/drawing/2014/main" id="{726AC12C-DC68-4492-BF3B-E3CCC690478B}"/>
              </a:ext>
            </a:extLst>
          </p:cNvPr>
          <p:cNvPicPr>
            <a:picLocks noChangeAspect="1"/>
          </p:cNvPicPr>
          <p:nvPr/>
        </p:nvPicPr>
        <p:blipFill>
          <a:blip r:embed="rId7"/>
          <a:stretch>
            <a:fillRect/>
          </a:stretch>
        </p:blipFill>
        <p:spPr>
          <a:xfrm>
            <a:off x="2461651" y="6004860"/>
            <a:ext cx="3997029" cy="622598"/>
          </a:xfrm>
          <a:prstGeom prst="rect">
            <a:avLst/>
          </a:prstGeom>
          <a:ln>
            <a:solidFill>
              <a:schemeClr val="tx1">
                <a:lumMod val="95000"/>
                <a:lumOff val="5000"/>
              </a:schemeClr>
            </a:solidFill>
          </a:ln>
        </p:spPr>
      </p:pic>
    </p:spTree>
    <p:extLst>
      <p:ext uri="{BB962C8B-B14F-4D97-AF65-F5344CB8AC3E}">
        <p14:creationId xmlns:p14="http://schemas.microsoft.com/office/powerpoint/2010/main" val="1230055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838200" y="365125"/>
            <a:ext cx="10515600" cy="636632"/>
          </a:xfrm>
        </p:spPr>
        <p:txBody>
          <a:bodyPr>
            <a:normAutofit fontScale="90000"/>
          </a:bodyPr>
          <a:lstStyle/>
          <a:p>
            <a:r>
              <a:rPr lang="en-US" dirty="0">
                <a:latin typeface="Book Antiqua"/>
                <a:ea typeface="+mj-lt"/>
                <a:cs typeface="+mj-lt"/>
              </a:rPr>
              <a:t>Quantum States in Optics</a:t>
            </a:r>
            <a:endParaRPr lang="en-US" dirty="0">
              <a:latin typeface="Book Antiqua"/>
            </a:endParaRPr>
          </a:p>
        </p:txBody>
      </p:sp>
      <p:sp>
        <p:nvSpPr>
          <p:cNvPr id="3" name="Content Placeholder 2">
            <a:extLst>
              <a:ext uri="{FF2B5EF4-FFF2-40B4-BE49-F238E27FC236}">
                <a16:creationId xmlns:a16="http://schemas.microsoft.com/office/drawing/2014/main" id="{C921FB7A-51C3-2C4C-5BC1-51BD051683E8}"/>
              </a:ext>
            </a:extLst>
          </p:cNvPr>
          <p:cNvSpPr>
            <a:spLocks noGrp="1"/>
          </p:cNvSpPr>
          <p:nvPr>
            <p:ph idx="1"/>
          </p:nvPr>
        </p:nvSpPr>
        <p:spPr>
          <a:xfrm>
            <a:off x="838200" y="1366338"/>
            <a:ext cx="10515600" cy="4810625"/>
          </a:xfrm>
        </p:spPr>
        <p:txBody>
          <a:bodyPr vert="horz" lIns="91440" tIns="45720" rIns="91440" bIns="45720" rtlCol="0" anchor="t">
            <a:normAutofit/>
          </a:bodyPr>
          <a:lstStyle/>
          <a:p>
            <a:endParaRPr lang="en-US" dirty="0"/>
          </a:p>
          <a:p>
            <a:endParaRPr lang="en-US" dirty="0"/>
          </a:p>
        </p:txBody>
      </p:sp>
      <p:sp>
        <p:nvSpPr>
          <p:cNvPr id="4" name="TextBox 3">
            <a:extLst>
              <a:ext uri="{FF2B5EF4-FFF2-40B4-BE49-F238E27FC236}">
                <a16:creationId xmlns:a16="http://schemas.microsoft.com/office/drawing/2014/main" id="{C89FADC8-13C3-E7EB-D267-1BFE3C6A5B72}"/>
              </a:ext>
            </a:extLst>
          </p:cNvPr>
          <p:cNvSpPr txBox="1"/>
          <p:nvPr/>
        </p:nvSpPr>
        <p:spPr>
          <a:xfrm>
            <a:off x="631372" y="1328057"/>
            <a:ext cx="1072242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2400" dirty="0">
                <a:solidFill>
                  <a:schemeClr val="accent1"/>
                </a:solidFill>
                <a:latin typeface="Book Antiqua"/>
              </a:rPr>
              <a:t>Squeezed State :</a:t>
            </a:r>
            <a:r>
              <a:rPr lang="en-US" sz="2400" dirty="0">
                <a:latin typeface="Book Antiqua"/>
              </a:rPr>
              <a:t>  </a:t>
            </a:r>
            <a:r>
              <a:rPr lang="en-US" sz="2000" dirty="0">
                <a:latin typeface="Book Antiqua"/>
              </a:rPr>
              <a:t>The squeezed vacuum state </a:t>
            </a:r>
            <a:r>
              <a:rPr lang="en-US" sz="2000" i="1" dirty="0">
                <a:latin typeface="Book Antiqua"/>
              </a:rPr>
              <a:t>|r</a:t>
            </a:r>
            <a:r>
              <a:rPr lang="en-US" sz="2000" i="1" dirty="0">
                <a:ea typeface="+mn-lt"/>
                <a:cs typeface="+mn-lt"/>
              </a:rPr>
              <a:t>⟩</a:t>
            </a:r>
            <a:r>
              <a:rPr lang="en-US" sz="2000" dirty="0">
                <a:latin typeface="Book Antiqua"/>
              </a:rPr>
              <a:t> is obtained by applying the squeezing operator S(r) to the vacuum state </a:t>
            </a:r>
            <a:r>
              <a:rPr lang="en-US" sz="2000" i="1" dirty="0">
                <a:latin typeface="Book Antiqua"/>
              </a:rPr>
              <a:t>|0</a:t>
            </a:r>
            <a:r>
              <a:rPr lang="en-US" sz="2000" i="1" dirty="0">
                <a:ea typeface="+mn-lt"/>
                <a:cs typeface="+mn-lt"/>
              </a:rPr>
              <a:t>⟩</a:t>
            </a:r>
            <a:r>
              <a:rPr lang="en-US" sz="2000" dirty="0">
                <a:latin typeface="Book Antiqua"/>
              </a:rPr>
              <a:t>:</a:t>
            </a:r>
            <a:endParaRPr lang="en-US" dirty="0"/>
          </a:p>
        </p:txBody>
      </p:sp>
      <p:grpSp>
        <p:nvGrpSpPr>
          <p:cNvPr id="7" name="Group 6">
            <a:extLst>
              <a:ext uri="{FF2B5EF4-FFF2-40B4-BE49-F238E27FC236}">
                <a16:creationId xmlns:a16="http://schemas.microsoft.com/office/drawing/2014/main" id="{28819919-571C-6532-EF86-18BA1E89DC6C}"/>
              </a:ext>
            </a:extLst>
          </p:cNvPr>
          <p:cNvGrpSpPr/>
          <p:nvPr/>
        </p:nvGrpSpPr>
        <p:grpSpPr>
          <a:xfrm>
            <a:off x="1190398" y="2445159"/>
            <a:ext cx="2641147" cy="1149123"/>
            <a:chOff x="3643313" y="2881313"/>
            <a:chExt cx="4905375" cy="2270351"/>
          </a:xfrm>
        </p:grpSpPr>
        <p:pic>
          <p:nvPicPr>
            <p:cNvPr id="5" name="Picture 4">
              <a:extLst>
                <a:ext uri="{FF2B5EF4-FFF2-40B4-BE49-F238E27FC236}">
                  <a16:creationId xmlns:a16="http://schemas.microsoft.com/office/drawing/2014/main" id="{E903DA12-7514-B290-362F-C191693AB400}"/>
                </a:ext>
              </a:extLst>
            </p:cNvPr>
            <p:cNvPicPr>
              <a:picLocks noChangeAspect="1"/>
            </p:cNvPicPr>
            <p:nvPr/>
          </p:nvPicPr>
          <p:blipFill>
            <a:blip r:embed="rId2"/>
            <a:stretch>
              <a:fillRect/>
            </a:stretch>
          </p:blipFill>
          <p:spPr>
            <a:xfrm>
              <a:off x="3957638" y="2881313"/>
              <a:ext cx="4276725" cy="1095375"/>
            </a:xfrm>
            <a:prstGeom prst="rect">
              <a:avLst/>
            </a:prstGeom>
          </p:spPr>
        </p:pic>
        <p:pic>
          <p:nvPicPr>
            <p:cNvPr id="6" name="Picture 5">
              <a:extLst>
                <a:ext uri="{FF2B5EF4-FFF2-40B4-BE49-F238E27FC236}">
                  <a16:creationId xmlns:a16="http://schemas.microsoft.com/office/drawing/2014/main" id="{A4987F6F-8FC7-B7B3-A308-0F727BF9F4EA}"/>
                </a:ext>
              </a:extLst>
            </p:cNvPr>
            <p:cNvPicPr>
              <a:picLocks noChangeAspect="1"/>
            </p:cNvPicPr>
            <p:nvPr/>
          </p:nvPicPr>
          <p:blipFill>
            <a:blip r:embed="rId3"/>
            <a:stretch>
              <a:fillRect/>
            </a:stretch>
          </p:blipFill>
          <p:spPr>
            <a:xfrm>
              <a:off x="3643313" y="3970564"/>
              <a:ext cx="4905375" cy="1181100"/>
            </a:xfrm>
            <a:prstGeom prst="rect">
              <a:avLst/>
            </a:prstGeom>
          </p:spPr>
        </p:pic>
      </p:grpSp>
      <p:pic>
        <p:nvPicPr>
          <p:cNvPr id="8" name="Picture 7">
            <a:extLst>
              <a:ext uri="{FF2B5EF4-FFF2-40B4-BE49-F238E27FC236}">
                <a16:creationId xmlns:a16="http://schemas.microsoft.com/office/drawing/2014/main" id="{BF00F35A-E35E-F859-1053-EE1EAE149B3E}"/>
              </a:ext>
            </a:extLst>
          </p:cNvPr>
          <p:cNvPicPr>
            <a:picLocks noChangeAspect="1"/>
          </p:cNvPicPr>
          <p:nvPr/>
        </p:nvPicPr>
        <p:blipFill>
          <a:blip r:embed="rId4"/>
          <a:stretch>
            <a:fillRect/>
          </a:stretch>
        </p:blipFill>
        <p:spPr>
          <a:xfrm>
            <a:off x="5167312" y="2472326"/>
            <a:ext cx="6001203" cy="1116513"/>
          </a:xfrm>
          <a:prstGeom prst="rect">
            <a:avLst/>
          </a:prstGeom>
          <a:ln>
            <a:solidFill>
              <a:schemeClr val="accent3">
                <a:lumMod val="50000"/>
              </a:schemeClr>
            </a:solidFill>
          </a:ln>
        </p:spPr>
      </p:pic>
      <p:sp>
        <p:nvSpPr>
          <p:cNvPr id="9" name="TextBox 8">
            <a:extLst>
              <a:ext uri="{FF2B5EF4-FFF2-40B4-BE49-F238E27FC236}">
                <a16:creationId xmlns:a16="http://schemas.microsoft.com/office/drawing/2014/main" id="{C19C1B8E-0366-85A0-A475-DB1EEA27D1FC}"/>
              </a:ext>
            </a:extLst>
          </p:cNvPr>
          <p:cNvSpPr txBox="1"/>
          <p:nvPr/>
        </p:nvSpPr>
        <p:spPr>
          <a:xfrm>
            <a:off x="631371" y="5534296"/>
            <a:ext cx="1072242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2400" dirty="0">
                <a:solidFill>
                  <a:schemeClr val="accent1"/>
                </a:solidFill>
                <a:latin typeface="Book Antiqua"/>
              </a:rPr>
              <a:t>Photon added Squeezed State : </a:t>
            </a:r>
            <a:r>
              <a:rPr lang="en-US" sz="2400" dirty="0">
                <a:latin typeface="Book Antiqua"/>
              </a:rPr>
              <a:t> </a:t>
            </a:r>
            <a:r>
              <a:rPr lang="en-US" sz="2000" dirty="0">
                <a:latin typeface="Book Antiqua"/>
              </a:rPr>
              <a:t>Single Photon added squeezed vacuum state |r</a:t>
            </a:r>
            <a:r>
              <a:rPr lang="en-US" sz="2000" dirty="0">
                <a:ea typeface="+mn-lt"/>
                <a:cs typeface="+mn-lt"/>
              </a:rPr>
              <a:t>⟩</a:t>
            </a:r>
            <a:r>
              <a:rPr lang="en-US" sz="2000" dirty="0">
                <a:latin typeface="Book Antiqua"/>
              </a:rPr>
              <a:t> is obtained by applying the creation operator followed by the squeezing operator S(r) to the vacuum state |0</a:t>
            </a:r>
            <a:r>
              <a:rPr lang="en-US" sz="2000" dirty="0">
                <a:ea typeface="+mn-lt"/>
                <a:cs typeface="+mn-lt"/>
              </a:rPr>
              <a:t>⟩</a:t>
            </a:r>
            <a:r>
              <a:rPr lang="en-US" sz="2000" dirty="0">
                <a:latin typeface="Book Antiqua"/>
              </a:rPr>
              <a:t>:</a:t>
            </a:r>
            <a:endParaRPr lang="en-US" dirty="0"/>
          </a:p>
        </p:txBody>
      </p:sp>
      <p:sp>
        <p:nvSpPr>
          <p:cNvPr id="10" name="TextBox 9">
            <a:extLst>
              <a:ext uri="{FF2B5EF4-FFF2-40B4-BE49-F238E27FC236}">
                <a16:creationId xmlns:a16="http://schemas.microsoft.com/office/drawing/2014/main" id="{A68630B0-95B4-A277-499D-4F5F27C28D16}"/>
              </a:ext>
            </a:extLst>
          </p:cNvPr>
          <p:cNvSpPr txBox="1"/>
          <p:nvPr/>
        </p:nvSpPr>
        <p:spPr>
          <a:xfrm>
            <a:off x="641531" y="4071256"/>
            <a:ext cx="1072242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2400" dirty="0">
                <a:solidFill>
                  <a:schemeClr val="accent1"/>
                </a:solidFill>
                <a:latin typeface="Book Antiqua"/>
              </a:rPr>
              <a:t>Photon added Coherent State : </a:t>
            </a:r>
            <a:r>
              <a:rPr lang="en-US" sz="2400" dirty="0">
                <a:latin typeface="Book Antiqua"/>
              </a:rPr>
              <a:t> </a:t>
            </a:r>
            <a:r>
              <a:rPr lang="en-US" sz="2000" dirty="0">
                <a:latin typeface="Book Antiqua"/>
              </a:rPr>
              <a:t>The Photon added coherent state </a:t>
            </a:r>
            <a:r>
              <a:rPr lang="en-US" sz="2000" i="1" dirty="0">
                <a:latin typeface="Book Antiqua"/>
                <a:ea typeface="+mn-lt"/>
                <a:cs typeface="+mn-lt"/>
              </a:rPr>
              <a:t>|</a:t>
            </a:r>
            <a:r>
              <a:rPr lang="en-US" sz="2000" i="1" dirty="0">
                <a:ea typeface="+mn-lt"/>
                <a:cs typeface="+mn-lt"/>
              </a:rPr>
              <a:t>α</a:t>
            </a:r>
            <a:r>
              <a:rPr lang="en-US" sz="2000" i="1" dirty="0">
                <a:latin typeface="Aptos"/>
              </a:rPr>
              <a:t>⟩</a:t>
            </a:r>
            <a:r>
              <a:rPr lang="en-US" sz="2000" dirty="0">
                <a:latin typeface="Book Antiqua"/>
              </a:rPr>
              <a:t> is obtained by applying the creation operator followed by displacement operator </a:t>
            </a:r>
            <a:r>
              <a:rPr lang="en-US" sz="2000" i="1" dirty="0">
                <a:latin typeface="Book Antiqua"/>
              </a:rPr>
              <a:t>D(</a:t>
            </a:r>
            <a:r>
              <a:rPr lang="en-US" sz="2000" i="1" dirty="0">
                <a:ea typeface="+mn-lt"/>
                <a:cs typeface="+mn-lt"/>
              </a:rPr>
              <a:t>α</a:t>
            </a:r>
            <a:r>
              <a:rPr lang="en-US" sz="2000" i="1" dirty="0">
                <a:latin typeface="Aptos"/>
              </a:rPr>
              <a:t>)</a:t>
            </a:r>
            <a:r>
              <a:rPr lang="en-US" sz="2000" dirty="0">
                <a:latin typeface="Book Antiqua"/>
              </a:rPr>
              <a:t> to the vacuum state |0</a:t>
            </a:r>
            <a:r>
              <a:rPr lang="en-US" sz="2000" dirty="0">
                <a:ea typeface="+mn-lt"/>
                <a:cs typeface="+mn-lt"/>
              </a:rPr>
              <a:t>⟩</a:t>
            </a:r>
            <a:r>
              <a:rPr lang="en-US" sz="2000" dirty="0">
                <a:latin typeface="Book Antiqua"/>
              </a:rPr>
              <a:t>:</a:t>
            </a:r>
            <a:endParaRPr lang="en-US" dirty="0"/>
          </a:p>
        </p:txBody>
      </p:sp>
    </p:spTree>
    <p:extLst>
      <p:ext uri="{BB962C8B-B14F-4D97-AF65-F5344CB8AC3E}">
        <p14:creationId xmlns:p14="http://schemas.microsoft.com/office/powerpoint/2010/main" val="3058619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838200" y="365125"/>
            <a:ext cx="10515600" cy="636632"/>
          </a:xfrm>
        </p:spPr>
        <p:txBody>
          <a:bodyPr>
            <a:normAutofit fontScale="90000"/>
          </a:bodyPr>
          <a:lstStyle/>
          <a:p>
            <a:r>
              <a:rPr lang="en-US" dirty="0">
                <a:latin typeface="Book Antiqua"/>
                <a:ea typeface="+mj-lt"/>
                <a:cs typeface="+mj-lt"/>
              </a:rPr>
              <a:t>Continuous Variable Systems</a:t>
            </a:r>
            <a:endParaRPr lang="en-US" dirty="0">
              <a:latin typeface="Book Antiqua"/>
            </a:endParaRPr>
          </a:p>
        </p:txBody>
      </p:sp>
      <p:sp>
        <p:nvSpPr>
          <p:cNvPr id="3" name="Content Placeholder 2">
            <a:extLst>
              <a:ext uri="{FF2B5EF4-FFF2-40B4-BE49-F238E27FC236}">
                <a16:creationId xmlns:a16="http://schemas.microsoft.com/office/drawing/2014/main" id="{C921FB7A-51C3-2C4C-5BC1-51BD051683E8}"/>
              </a:ext>
            </a:extLst>
          </p:cNvPr>
          <p:cNvSpPr>
            <a:spLocks noGrp="1"/>
          </p:cNvSpPr>
          <p:nvPr>
            <p:ph idx="1"/>
          </p:nvPr>
        </p:nvSpPr>
        <p:spPr>
          <a:xfrm>
            <a:off x="838200" y="1178448"/>
            <a:ext cx="10515600" cy="677036"/>
          </a:xfrm>
        </p:spPr>
        <p:txBody>
          <a:bodyPr vert="horz" lIns="91440" tIns="45720" rIns="91440" bIns="45720" rtlCol="0" anchor="t">
            <a:normAutofit/>
          </a:bodyPr>
          <a:lstStyle/>
          <a:p>
            <a:r>
              <a:rPr lang="en-US" sz="2000" dirty="0">
                <a:latin typeface="Book Antiqua"/>
              </a:rPr>
              <a:t>Generalization of the quantum states to arbitrarily large number of particles or modes leads to continuous variable systems.</a:t>
            </a:r>
          </a:p>
        </p:txBody>
      </p:sp>
      <p:pic>
        <p:nvPicPr>
          <p:cNvPr id="4" name="Picture 3">
            <a:extLst>
              <a:ext uri="{FF2B5EF4-FFF2-40B4-BE49-F238E27FC236}">
                <a16:creationId xmlns:a16="http://schemas.microsoft.com/office/drawing/2014/main" id="{E360383D-FDCF-DE0F-BE26-A06C125147EA}"/>
              </a:ext>
            </a:extLst>
          </p:cNvPr>
          <p:cNvPicPr>
            <a:picLocks noChangeAspect="1"/>
          </p:cNvPicPr>
          <p:nvPr/>
        </p:nvPicPr>
        <p:blipFill>
          <a:blip r:embed="rId2"/>
          <a:stretch>
            <a:fillRect/>
          </a:stretch>
        </p:blipFill>
        <p:spPr>
          <a:xfrm>
            <a:off x="3820436" y="2241674"/>
            <a:ext cx="4551125" cy="547941"/>
          </a:xfrm>
          <a:prstGeom prst="rect">
            <a:avLst/>
          </a:prstGeom>
        </p:spPr>
      </p:pic>
      <p:pic>
        <p:nvPicPr>
          <p:cNvPr id="5" name="Picture 4">
            <a:extLst>
              <a:ext uri="{FF2B5EF4-FFF2-40B4-BE49-F238E27FC236}">
                <a16:creationId xmlns:a16="http://schemas.microsoft.com/office/drawing/2014/main" id="{FA3D6136-609B-8838-F2DB-F09B20CBF1FF}"/>
              </a:ext>
            </a:extLst>
          </p:cNvPr>
          <p:cNvPicPr>
            <a:picLocks noChangeAspect="1"/>
          </p:cNvPicPr>
          <p:nvPr/>
        </p:nvPicPr>
        <p:blipFill>
          <a:blip r:embed="rId3"/>
          <a:stretch>
            <a:fillRect/>
          </a:stretch>
        </p:blipFill>
        <p:spPr>
          <a:xfrm>
            <a:off x="6660453" y="4106647"/>
            <a:ext cx="2952491" cy="534054"/>
          </a:xfrm>
          <a:prstGeom prst="rect">
            <a:avLst/>
          </a:prstGeom>
          <a:ln>
            <a:noFill/>
          </a:ln>
          <a:effectLst>
            <a:outerShdw blurRad="292100" dist="139700" dir="2700000" algn="tl" rotWithShape="0">
              <a:srgbClr val="333333">
                <a:alpha val="65000"/>
              </a:srgbClr>
            </a:outerShdw>
          </a:effectLst>
        </p:spPr>
      </p:pic>
      <p:sp>
        <p:nvSpPr>
          <p:cNvPr id="11" name="Content Placeholder 2">
            <a:extLst>
              <a:ext uri="{FF2B5EF4-FFF2-40B4-BE49-F238E27FC236}">
                <a16:creationId xmlns:a16="http://schemas.microsoft.com/office/drawing/2014/main" id="{9AA5B971-B7C7-1C36-CDAE-514A06F5C0CF}"/>
              </a:ext>
            </a:extLst>
          </p:cNvPr>
          <p:cNvSpPr txBox="1">
            <a:spLocks/>
          </p:cNvSpPr>
          <p:nvPr/>
        </p:nvSpPr>
        <p:spPr>
          <a:xfrm>
            <a:off x="834025" y="3157561"/>
            <a:ext cx="10526038" cy="9484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Book Antiqua"/>
                <a:ea typeface="+mn-lt"/>
                <a:cs typeface="+mn-lt"/>
              </a:rPr>
              <a:t>Systems in which the relevant degrees of freedom are continuous variables. With respect to those degrees of freedom, the quantum states of continuous variable systems live in an infinite-dimensional Hilbert space </a:t>
            </a:r>
            <a:endParaRPr lang="en-US" sz="2000" dirty="0">
              <a:latin typeface="Book Antiqua"/>
            </a:endParaRPr>
          </a:p>
        </p:txBody>
      </p:sp>
      <p:pic>
        <p:nvPicPr>
          <p:cNvPr id="12" name="Picture 11">
            <a:extLst>
              <a:ext uri="{FF2B5EF4-FFF2-40B4-BE49-F238E27FC236}">
                <a16:creationId xmlns:a16="http://schemas.microsoft.com/office/drawing/2014/main" id="{FC15BA37-BFBB-6305-CB34-CDB9C2071CDE}"/>
              </a:ext>
            </a:extLst>
          </p:cNvPr>
          <p:cNvPicPr>
            <a:picLocks noChangeAspect="1"/>
          </p:cNvPicPr>
          <p:nvPr/>
        </p:nvPicPr>
        <p:blipFill>
          <a:blip r:embed="rId4"/>
          <a:stretch>
            <a:fillRect/>
          </a:stretch>
        </p:blipFill>
        <p:spPr>
          <a:xfrm>
            <a:off x="835981" y="4330026"/>
            <a:ext cx="3996066" cy="1047621"/>
          </a:xfrm>
          <a:prstGeom prst="rect">
            <a:avLst/>
          </a:prstGeom>
        </p:spPr>
      </p:pic>
      <p:sp>
        <p:nvSpPr>
          <p:cNvPr id="13" name="Content Placeholder 2">
            <a:extLst>
              <a:ext uri="{FF2B5EF4-FFF2-40B4-BE49-F238E27FC236}">
                <a16:creationId xmlns:a16="http://schemas.microsoft.com/office/drawing/2014/main" id="{EFE35E0E-B703-BC69-C086-A7BC8450BBA9}"/>
              </a:ext>
            </a:extLst>
          </p:cNvPr>
          <p:cNvSpPr txBox="1">
            <a:spLocks/>
          </p:cNvSpPr>
          <p:nvPr/>
        </p:nvSpPr>
        <p:spPr>
          <a:xfrm>
            <a:off x="834024" y="5714957"/>
            <a:ext cx="10526038" cy="9484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Book Antiqua"/>
                <a:ea typeface="+mn-lt"/>
                <a:cs typeface="+mn-lt"/>
              </a:rPr>
              <a:t>Possible applications of CV systems in quantum information and communication tasks are gaining increasing interest and attention.</a:t>
            </a:r>
            <a:endParaRPr lang="en-US" sz="2000" dirty="0">
              <a:latin typeface="Book Antiqua"/>
            </a:endParaRPr>
          </a:p>
        </p:txBody>
      </p:sp>
      <p:sp>
        <p:nvSpPr>
          <p:cNvPr id="14" name="TextBox 13">
            <a:extLst>
              <a:ext uri="{FF2B5EF4-FFF2-40B4-BE49-F238E27FC236}">
                <a16:creationId xmlns:a16="http://schemas.microsoft.com/office/drawing/2014/main" id="{2BE44439-BCB3-F978-808C-1E71B5367E0A}"/>
              </a:ext>
            </a:extLst>
          </p:cNvPr>
          <p:cNvSpPr txBox="1"/>
          <p:nvPr/>
        </p:nvSpPr>
        <p:spPr>
          <a:xfrm>
            <a:off x="5976620" y="4853940"/>
            <a:ext cx="47777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C00000"/>
                </a:solidFill>
              </a:rPr>
              <a:t> Generalized Bosonic Commutation Relation</a:t>
            </a:r>
          </a:p>
        </p:txBody>
      </p:sp>
    </p:spTree>
    <p:extLst>
      <p:ext uri="{BB962C8B-B14F-4D97-AF65-F5344CB8AC3E}">
        <p14:creationId xmlns:p14="http://schemas.microsoft.com/office/powerpoint/2010/main" val="2146100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838200" y="365125"/>
            <a:ext cx="10515600" cy="636632"/>
          </a:xfrm>
        </p:spPr>
        <p:txBody>
          <a:bodyPr>
            <a:normAutofit fontScale="90000"/>
          </a:bodyPr>
          <a:lstStyle/>
          <a:p>
            <a:r>
              <a:rPr lang="en-US" dirty="0">
                <a:latin typeface="Book Antiqua"/>
                <a:ea typeface="+mj-lt"/>
                <a:cs typeface="+mj-lt"/>
              </a:rPr>
              <a:t>Phase Space Description</a:t>
            </a:r>
            <a:endParaRPr lang="en-US" dirty="0">
              <a:latin typeface="Book Antiqua"/>
            </a:endParaRPr>
          </a:p>
        </p:txBody>
      </p:sp>
      <p:sp>
        <p:nvSpPr>
          <p:cNvPr id="3" name="Content Placeholder 2">
            <a:extLst>
              <a:ext uri="{FF2B5EF4-FFF2-40B4-BE49-F238E27FC236}">
                <a16:creationId xmlns:a16="http://schemas.microsoft.com/office/drawing/2014/main" id="{C921FB7A-51C3-2C4C-5BC1-51BD051683E8}"/>
              </a:ext>
            </a:extLst>
          </p:cNvPr>
          <p:cNvSpPr>
            <a:spLocks noGrp="1"/>
          </p:cNvSpPr>
          <p:nvPr>
            <p:ph idx="1"/>
          </p:nvPr>
        </p:nvSpPr>
        <p:spPr>
          <a:xfrm>
            <a:off x="838200" y="1366338"/>
            <a:ext cx="10515600" cy="4810625"/>
          </a:xfrm>
        </p:spPr>
        <p:txBody>
          <a:bodyPr vert="horz" lIns="91440" tIns="45720" rIns="91440" bIns="45720" rtlCol="0" anchor="t">
            <a:normAutofit/>
          </a:bodyPr>
          <a:lstStyle/>
          <a:p>
            <a:endParaRPr lang="en-US" dirty="0"/>
          </a:p>
          <a:p>
            <a:endParaRPr lang="en-US" dirty="0"/>
          </a:p>
        </p:txBody>
      </p:sp>
      <p:sp>
        <p:nvSpPr>
          <p:cNvPr id="6" name="TextBox 5">
            <a:extLst>
              <a:ext uri="{FF2B5EF4-FFF2-40B4-BE49-F238E27FC236}">
                <a16:creationId xmlns:a16="http://schemas.microsoft.com/office/drawing/2014/main" id="{EBCCF110-AB03-0F16-62D8-EC87A13F1580}"/>
              </a:ext>
            </a:extLst>
          </p:cNvPr>
          <p:cNvSpPr txBox="1"/>
          <p:nvPr/>
        </p:nvSpPr>
        <p:spPr>
          <a:xfrm>
            <a:off x="631372" y="853604"/>
            <a:ext cx="1072242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latin typeface="Book Antiqua"/>
              <a:ea typeface="+mn-lt"/>
              <a:cs typeface="+mn-lt"/>
            </a:endParaRPr>
          </a:p>
          <a:p>
            <a:pPr marL="342900" indent="-342900">
              <a:buFont typeface="Wingdings"/>
              <a:buChar char="q"/>
            </a:pPr>
            <a:r>
              <a:rPr lang="en-US" sz="2000" dirty="0">
                <a:latin typeface="Book Antiqua"/>
                <a:ea typeface="+mn-lt"/>
                <a:cs typeface="+mn-lt"/>
              </a:rPr>
              <a:t>Phase-space approach employs a probability distribution over phase space to describe the quantum state.</a:t>
            </a:r>
          </a:p>
          <a:p>
            <a:endParaRPr lang="en-US" sz="2000" dirty="0">
              <a:latin typeface="Book Antiqua"/>
              <a:ea typeface="+mn-lt"/>
              <a:cs typeface="+mn-lt"/>
            </a:endParaRPr>
          </a:p>
          <a:p>
            <a:pPr marL="342900" indent="-342900">
              <a:buFont typeface="Wingdings"/>
              <a:buChar char="q"/>
            </a:pPr>
            <a:r>
              <a:rPr lang="en-US" sz="2000" dirty="0">
                <a:latin typeface="Book Antiqua"/>
                <a:ea typeface="+mn-lt"/>
                <a:cs typeface="+mn-lt"/>
              </a:rPr>
              <a:t>Instead of a wave function, state vector, or density matrix, we use a quasi-probability distribution </a:t>
            </a:r>
            <a:r>
              <a:rPr lang="en-US" sz="2000" i="1" dirty="0">
                <a:latin typeface="Book Antiqua"/>
                <a:ea typeface="+mn-lt"/>
                <a:cs typeface="+mn-lt"/>
              </a:rPr>
              <a:t>f(x, p)</a:t>
            </a:r>
            <a:r>
              <a:rPr lang="en-US" sz="2000" dirty="0">
                <a:latin typeface="Book Antiqua"/>
                <a:ea typeface="+mn-lt"/>
                <a:cs typeface="+mn-lt"/>
              </a:rPr>
              <a:t> that describes how the state is distributed in phase space.</a:t>
            </a:r>
          </a:p>
          <a:p>
            <a:endParaRPr lang="en-US" sz="2000" dirty="0">
              <a:latin typeface="Book Antiqua"/>
            </a:endParaRPr>
          </a:p>
          <a:p>
            <a:pPr marL="342900" indent="-342900">
              <a:buFont typeface="Wingdings"/>
              <a:buChar char="q"/>
            </a:pPr>
            <a:r>
              <a:rPr lang="en-US" sz="2000" dirty="0">
                <a:latin typeface="Book Antiqua"/>
              </a:rPr>
              <a:t>Distribution defined by </a:t>
            </a:r>
            <a:r>
              <a:rPr lang="en-US" sz="2000" i="1" dirty="0">
                <a:latin typeface="Book Antiqua"/>
              </a:rPr>
              <a:t>s </a:t>
            </a:r>
            <a:r>
              <a:rPr lang="en-US" sz="2000" dirty="0">
                <a:latin typeface="Book Antiqua"/>
              </a:rPr>
              <a:t>ordered </a:t>
            </a:r>
            <a:r>
              <a:rPr lang="en-US" sz="2000" b="1" dirty="0">
                <a:latin typeface="Book Antiqua"/>
              </a:rPr>
              <a:t>Characteristic Function</a:t>
            </a:r>
            <a:r>
              <a:rPr lang="en-US" sz="2000" dirty="0">
                <a:latin typeface="Book Antiqua"/>
              </a:rPr>
              <a:t>.</a:t>
            </a:r>
          </a:p>
          <a:p>
            <a:pPr marL="342900" indent="-342900">
              <a:buFont typeface="Wingdings"/>
              <a:buChar char="q"/>
            </a:pPr>
            <a:endParaRPr lang="en-US" sz="2000" dirty="0">
              <a:latin typeface="Book Antiqua"/>
            </a:endParaRPr>
          </a:p>
        </p:txBody>
      </p:sp>
      <p:pic>
        <p:nvPicPr>
          <p:cNvPr id="8" name="Picture 7">
            <a:extLst>
              <a:ext uri="{FF2B5EF4-FFF2-40B4-BE49-F238E27FC236}">
                <a16:creationId xmlns:a16="http://schemas.microsoft.com/office/drawing/2014/main" id="{9A1804B6-DB8B-7888-651B-7DE8FF2DCB08}"/>
              </a:ext>
            </a:extLst>
          </p:cNvPr>
          <p:cNvPicPr>
            <a:picLocks noChangeAspect="1"/>
          </p:cNvPicPr>
          <p:nvPr/>
        </p:nvPicPr>
        <p:blipFill>
          <a:blip r:embed="rId2"/>
          <a:stretch>
            <a:fillRect/>
          </a:stretch>
        </p:blipFill>
        <p:spPr>
          <a:xfrm>
            <a:off x="2009748" y="5244663"/>
            <a:ext cx="4909329" cy="110310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7181F31-0CE5-48FB-59D5-8FCCB4A898C1}"/>
              </a:ext>
            </a:extLst>
          </p:cNvPr>
          <p:cNvPicPr>
            <a:picLocks noChangeAspect="1"/>
          </p:cNvPicPr>
          <p:nvPr/>
        </p:nvPicPr>
        <p:blipFill>
          <a:blip r:embed="rId3"/>
          <a:stretch>
            <a:fillRect/>
          </a:stretch>
        </p:blipFill>
        <p:spPr>
          <a:xfrm>
            <a:off x="2641464" y="3930344"/>
            <a:ext cx="4726018" cy="639974"/>
          </a:xfrm>
          <a:prstGeom prst="rect">
            <a:avLst/>
          </a:prstGeom>
        </p:spPr>
      </p:pic>
      <p:sp>
        <p:nvSpPr>
          <p:cNvPr id="13" name="TextBox 12">
            <a:extLst>
              <a:ext uri="{FF2B5EF4-FFF2-40B4-BE49-F238E27FC236}">
                <a16:creationId xmlns:a16="http://schemas.microsoft.com/office/drawing/2014/main" id="{CB5DFEF4-6422-A5B2-4A0B-FE6AE3E86294}"/>
              </a:ext>
            </a:extLst>
          </p:cNvPr>
          <p:cNvSpPr txBox="1"/>
          <p:nvPr/>
        </p:nvSpPr>
        <p:spPr>
          <a:xfrm>
            <a:off x="8138160" y="3718560"/>
            <a:ext cx="36068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latin typeface="Book Antiqua"/>
              </a:rPr>
              <a:t>s = 1</a:t>
            </a:r>
            <a:r>
              <a:rPr lang="en-US" sz="2000" dirty="0">
                <a:latin typeface="Book Antiqua"/>
              </a:rPr>
              <a:t> </a:t>
            </a:r>
            <a:r>
              <a:rPr lang="en-US" sz="2000" i="1" dirty="0">
                <a:latin typeface="Book Antiqua"/>
              </a:rPr>
              <a:t>: </a:t>
            </a:r>
            <a:r>
              <a:rPr lang="en-US" sz="2000" dirty="0" err="1">
                <a:latin typeface="Book Antiqua"/>
              </a:rPr>
              <a:t>Husimi</a:t>
            </a:r>
            <a:r>
              <a:rPr lang="en-US" sz="2000" dirty="0">
                <a:latin typeface="Book Antiqua"/>
              </a:rPr>
              <a:t> Q function</a:t>
            </a:r>
          </a:p>
          <a:p>
            <a:r>
              <a:rPr lang="en-US" sz="2000" i="1" dirty="0">
                <a:latin typeface="Book Antiqua"/>
              </a:rPr>
              <a:t>s = 0 : </a:t>
            </a:r>
            <a:r>
              <a:rPr lang="en-US" sz="2000" dirty="0">
                <a:latin typeface="Book Antiqua"/>
              </a:rPr>
              <a:t>Wigner Function</a:t>
            </a:r>
          </a:p>
          <a:p>
            <a:r>
              <a:rPr lang="en-US" sz="2000" i="1" dirty="0">
                <a:latin typeface="Book Antiqua"/>
              </a:rPr>
              <a:t>s = -1 : </a:t>
            </a:r>
            <a:r>
              <a:rPr lang="en-US" sz="2000" dirty="0">
                <a:latin typeface="Book Antiqua"/>
              </a:rPr>
              <a:t>P representation</a:t>
            </a:r>
          </a:p>
        </p:txBody>
      </p:sp>
      <p:sp>
        <p:nvSpPr>
          <p:cNvPr id="15" name="TextBox 14">
            <a:extLst>
              <a:ext uri="{FF2B5EF4-FFF2-40B4-BE49-F238E27FC236}">
                <a16:creationId xmlns:a16="http://schemas.microsoft.com/office/drawing/2014/main" id="{F4120BF6-995D-8C4B-704A-DB326AE8B4CE}"/>
              </a:ext>
            </a:extLst>
          </p:cNvPr>
          <p:cNvSpPr txBox="1"/>
          <p:nvPr/>
        </p:nvSpPr>
        <p:spPr>
          <a:xfrm>
            <a:off x="7366000" y="5476239"/>
            <a:ext cx="401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dirty="0">
                <a:solidFill>
                  <a:srgbClr val="C00000"/>
                </a:solidFill>
                <a:latin typeface="Book Antiqua"/>
              </a:rPr>
              <a:t>Quasi Probability Distribution </a:t>
            </a:r>
          </a:p>
          <a:p>
            <a:r>
              <a:rPr lang="en-US" sz="2000" i="1" dirty="0">
                <a:latin typeface="Book Antiqua"/>
              </a:rPr>
              <a:t>(Quasi because it can be negative or zero)</a:t>
            </a:r>
          </a:p>
        </p:txBody>
      </p:sp>
    </p:spTree>
    <p:extLst>
      <p:ext uri="{BB962C8B-B14F-4D97-AF65-F5344CB8AC3E}">
        <p14:creationId xmlns:p14="http://schemas.microsoft.com/office/powerpoint/2010/main" val="106806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838200" y="365125"/>
            <a:ext cx="10515600" cy="636632"/>
          </a:xfrm>
        </p:spPr>
        <p:txBody>
          <a:bodyPr>
            <a:normAutofit fontScale="90000"/>
          </a:bodyPr>
          <a:lstStyle/>
          <a:p>
            <a:r>
              <a:rPr lang="en-US" dirty="0">
                <a:latin typeface="Book Antiqua"/>
                <a:ea typeface="+mj-lt"/>
                <a:cs typeface="+mj-lt"/>
              </a:rPr>
              <a:t>Wigner Distribution</a:t>
            </a:r>
            <a:endParaRPr lang="en-US" dirty="0">
              <a:latin typeface="Book Antiqua"/>
            </a:endParaRPr>
          </a:p>
        </p:txBody>
      </p:sp>
      <p:sp>
        <p:nvSpPr>
          <p:cNvPr id="3" name="Content Placeholder 2">
            <a:extLst>
              <a:ext uri="{FF2B5EF4-FFF2-40B4-BE49-F238E27FC236}">
                <a16:creationId xmlns:a16="http://schemas.microsoft.com/office/drawing/2014/main" id="{C921FB7A-51C3-2C4C-5BC1-51BD051683E8}"/>
              </a:ext>
            </a:extLst>
          </p:cNvPr>
          <p:cNvSpPr>
            <a:spLocks noGrp="1"/>
          </p:cNvSpPr>
          <p:nvPr>
            <p:ph idx="1"/>
          </p:nvPr>
        </p:nvSpPr>
        <p:spPr>
          <a:xfrm>
            <a:off x="838200" y="1366338"/>
            <a:ext cx="10515600" cy="4810625"/>
          </a:xfrm>
        </p:spPr>
        <p:txBody>
          <a:bodyPr vert="horz" lIns="91440" tIns="45720" rIns="91440" bIns="45720" rtlCol="0" anchor="t">
            <a:normAutofit/>
          </a:bodyPr>
          <a:lstStyle/>
          <a:p>
            <a:endParaRPr lang="en-US" dirty="0"/>
          </a:p>
          <a:p>
            <a:endParaRPr lang="en-US" dirty="0"/>
          </a:p>
        </p:txBody>
      </p:sp>
      <p:sp>
        <p:nvSpPr>
          <p:cNvPr id="5" name="TextBox 4">
            <a:extLst>
              <a:ext uri="{FF2B5EF4-FFF2-40B4-BE49-F238E27FC236}">
                <a16:creationId xmlns:a16="http://schemas.microsoft.com/office/drawing/2014/main" id="{0518AAC5-9AE8-0EC8-3E3B-095F1D462B8B}"/>
              </a:ext>
            </a:extLst>
          </p:cNvPr>
          <p:cNvSpPr txBox="1"/>
          <p:nvPr/>
        </p:nvSpPr>
        <p:spPr>
          <a:xfrm>
            <a:off x="631372" y="853604"/>
            <a:ext cx="10722428"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latin typeface="Book Antiqua"/>
              <a:ea typeface="+mn-lt"/>
              <a:cs typeface="+mn-lt"/>
            </a:endParaRPr>
          </a:p>
          <a:p>
            <a:pPr marL="342900" indent="-342900">
              <a:buFont typeface="Wingdings"/>
              <a:buChar char="q"/>
            </a:pPr>
            <a:r>
              <a:rPr lang="en-US" sz="2000" dirty="0">
                <a:latin typeface="Book Antiqua"/>
                <a:ea typeface="+mn-lt"/>
                <a:cs typeface="+mn-lt"/>
              </a:rPr>
              <a:t>Phase-space approach employs a probability distribution over phase space to describe the quantum state.</a:t>
            </a:r>
          </a:p>
          <a:p>
            <a:pPr marL="342900" indent="-342900">
              <a:buFont typeface="Wingdings"/>
              <a:buChar char="q"/>
            </a:pPr>
            <a:endParaRPr lang="en-US" sz="2000" dirty="0">
              <a:latin typeface="Book Antiqua"/>
              <a:ea typeface="+mn-lt"/>
              <a:cs typeface="+mn-lt"/>
            </a:endParaRPr>
          </a:p>
          <a:p>
            <a:pPr marL="342900" indent="-342900">
              <a:buFont typeface="Wingdings"/>
              <a:buChar char="q"/>
            </a:pPr>
            <a:endParaRPr lang="en-US" sz="2000" dirty="0">
              <a:latin typeface="Book Antiqua"/>
            </a:endParaRPr>
          </a:p>
        </p:txBody>
      </p:sp>
      <p:pic>
        <p:nvPicPr>
          <p:cNvPr id="6" name="Picture 5">
            <a:extLst>
              <a:ext uri="{FF2B5EF4-FFF2-40B4-BE49-F238E27FC236}">
                <a16:creationId xmlns:a16="http://schemas.microsoft.com/office/drawing/2014/main" id="{D110A115-BEEF-D4F0-4187-9D353654C9AE}"/>
              </a:ext>
            </a:extLst>
          </p:cNvPr>
          <p:cNvPicPr>
            <a:picLocks noChangeAspect="1"/>
          </p:cNvPicPr>
          <p:nvPr/>
        </p:nvPicPr>
        <p:blipFill>
          <a:blip r:embed="rId2"/>
          <a:stretch>
            <a:fillRect/>
          </a:stretch>
        </p:blipFill>
        <p:spPr>
          <a:xfrm>
            <a:off x="4158382" y="1529211"/>
            <a:ext cx="4335313" cy="1125388"/>
          </a:xfrm>
          <a:prstGeom prst="rect">
            <a:avLst/>
          </a:prstGeom>
        </p:spPr>
      </p:pic>
      <p:pic>
        <p:nvPicPr>
          <p:cNvPr id="7" name="Picture 6">
            <a:extLst>
              <a:ext uri="{FF2B5EF4-FFF2-40B4-BE49-F238E27FC236}">
                <a16:creationId xmlns:a16="http://schemas.microsoft.com/office/drawing/2014/main" id="{E0D10BA0-F02C-BE96-6E83-4308B8D93D12}"/>
              </a:ext>
            </a:extLst>
          </p:cNvPr>
          <p:cNvPicPr>
            <a:picLocks noChangeAspect="1"/>
          </p:cNvPicPr>
          <p:nvPr/>
        </p:nvPicPr>
        <p:blipFill>
          <a:blip r:embed="rId3"/>
          <a:stretch>
            <a:fillRect/>
          </a:stretch>
        </p:blipFill>
        <p:spPr>
          <a:xfrm>
            <a:off x="5635922" y="2658153"/>
            <a:ext cx="5564039" cy="937847"/>
          </a:xfrm>
          <a:prstGeom prst="rect">
            <a:avLst/>
          </a:prstGeom>
        </p:spPr>
      </p:pic>
      <p:sp>
        <p:nvSpPr>
          <p:cNvPr id="9" name="TextBox 8">
            <a:extLst>
              <a:ext uri="{FF2B5EF4-FFF2-40B4-BE49-F238E27FC236}">
                <a16:creationId xmlns:a16="http://schemas.microsoft.com/office/drawing/2014/main" id="{DC9A8936-097B-0D73-8BAF-55EF82272334}"/>
              </a:ext>
            </a:extLst>
          </p:cNvPr>
          <p:cNvSpPr txBox="1"/>
          <p:nvPr/>
        </p:nvSpPr>
        <p:spPr>
          <a:xfrm>
            <a:off x="2198504" y="2665151"/>
            <a:ext cx="343310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Book Antiqua"/>
                <a:ea typeface="+mn-lt"/>
                <a:cs typeface="+mn-lt"/>
              </a:rPr>
              <a:t>For single mode pure state,</a:t>
            </a:r>
          </a:p>
        </p:txBody>
      </p:sp>
      <p:sp>
        <p:nvSpPr>
          <p:cNvPr id="10" name="TextBox 9">
            <a:extLst>
              <a:ext uri="{FF2B5EF4-FFF2-40B4-BE49-F238E27FC236}">
                <a16:creationId xmlns:a16="http://schemas.microsoft.com/office/drawing/2014/main" id="{C6030C53-0B1C-643B-1124-F4DA84244582}"/>
              </a:ext>
            </a:extLst>
          </p:cNvPr>
          <p:cNvSpPr txBox="1"/>
          <p:nvPr/>
        </p:nvSpPr>
        <p:spPr>
          <a:xfrm>
            <a:off x="631372" y="3110849"/>
            <a:ext cx="1072242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latin typeface="Book Antiqua"/>
              <a:ea typeface="+mn-lt"/>
              <a:cs typeface="+mn-lt"/>
            </a:endParaRPr>
          </a:p>
          <a:p>
            <a:pPr marL="342900" indent="-342900">
              <a:buFont typeface="Wingdings"/>
              <a:buChar char="q"/>
            </a:pPr>
            <a:r>
              <a:rPr lang="en-US" sz="2000" dirty="0">
                <a:latin typeface="Book Antiqua"/>
                <a:ea typeface="+mn-lt"/>
                <a:cs typeface="+mn-lt"/>
              </a:rPr>
              <a:t>Properties : </a:t>
            </a:r>
          </a:p>
          <a:p>
            <a:pPr marL="342900" indent="-342900">
              <a:buFont typeface="Wingdings"/>
              <a:buChar char="q"/>
            </a:pPr>
            <a:endParaRPr lang="en-US" sz="2000" dirty="0">
              <a:latin typeface="Book Antiqua"/>
              <a:ea typeface="+mn-lt"/>
              <a:cs typeface="+mn-lt"/>
            </a:endParaRPr>
          </a:p>
          <a:p>
            <a:pPr marL="342900" indent="-342900">
              <a:buFont typeface="Wingdings"/>
              <a:buChar char="q"/>
            </a:pPr>
            <a:endParaRPr lang="en-US" sz="2000" dirty="0">
              <a:latin typeface="Book Antiqua"/>
            </a:endParaRPr>
          </a:p>
        </p:txBody>
      </p:sp>
      <p:sp>
        <p:nvSpPr>
          <p:cNvPr id="12" name="TextBox 11">
            <a:extLst>
              <a:ext uri="{FF2B5EF4-FFF2-40B4-BE49-F238E27FC236}">
                <a16:creationId xmlns:a16="http://schemas.microsoft.com/office/drawing/2014/main" id="{F1AFFC60-D6D9-FD18-86EB-E22B58460294}"/>
              </a:ext>
            </a:extLst>
          </p:cNvPr>
          <p:cNvSpPr txBox="1"/>
          <p:nvPr/>
        </p:nvSpPr>
        <p:spPr>
          <a:xfrm>
            <a:off x="1105824" y="3987867"/>
            <a:ext cx="10722428"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000" i="1" dirty="0">
                <a:latin typeface="Book Antiqua"/>
                <a:ea typeface="+mn-lt"/>
                <a:cs typeface="+mn-lt"/>
              </a:rPr>
              <a:t>W(</a:t>
            </a:r>
            <a:r>
              <a:rPr lang="en-US" sz="2000" i="1" dirty="0" err="1">
                <a:latin typeface="Book Antiqua"/>
                <a:ea typeface="+mn-lt"/>
                <a:cs typeface="+mn-lt"/>
              </a:rPr>
              <a:t>x,p</a:t>
            </a:r>
            <a:r>
              <a:rPr lang="en-US" sz="2000" i="1" dirty="0">
                <a:latin typeface="Book Antiqua"/>
                <a:ea typeface="+mn-lt"/>
                <a:cs typeface="+mn-lt"/>
              </a:rPr>
              <a:t>) </a:t>
            </a:r>
            <a:r>
              <a:rPr lang="en-US" sz="2000" dirty="0">
                <a:latin typeface="Book Antiqua"/>
                <a:ea typeface="+mn-lt"/>
                <a:cs typeface="+mn-lt"/>
              </a:rPr>
              <a:t>obeys reflection symmetries.</a:t>
            </a:r>
            <a:endParaRPr lang="en-US" dirty="0"/>
          </a:p>
          <a:p>
            <a:pPr marL="342900" indent="-342900">
              <a:buFont typeface="Wingdings"/>
              <a:buChar char="Ø"/>
            </a:pPr>
            <a:endParaRPr lang="en-US" sz="2000" dirty="0">
              <a:latin typeface="Book Antiqua"/>
              <a:ea typeface="+mn-lt"/>
              <a:cs typeface="+mn-lt"/>
            </a:endParaRPr>
          </a:p>
          <a:p>
            <a:pPr marL="342900" indent="-342900">
              <a:buFont typeface="Wingdings"/>
              <a:buChar char="Ø"/>
            </a:pPr>
            <a:endParaRPr lang="en-US" sz="2000" dirty="0">
              <a:latin typeface="Book Antiqua"/>
              <a:ea typeface="+mn-lt"/>
              <a:cs typeface="+mn-lt"/>
            </a:endParaRPr>
          </a:p>
          <a:p>
            <a:pPr marL="342900" indent="-342900">
              <a:buFont typeface="Wingdings"/>
              <a:buChar char="Ø"/>
            </a:pPr>
            <a:endParaRPr lang="en-US" sz="2000" dirty="0">
              <a:latin typeface="Book Antiqua"/>
              <a:ea typeface="+mn-lt"/>
              <a:cs typeface="+mn-lt"/>
            </a:endParaRPr>
          </a:p>
          <a:p>
            <a:pPr marL="342900" indent="-342900">
              <a:buFont typeface="Wingdings"/>
              <a:buChar char="Ø"/>
            </a:pPr>
            <a:r>
              <a:rPr lang="en-US" sz="2000" dirty="0">
                <a:latin typeface="Book Antiqua"/>
                <a:ea typeface="+mn-lt"/>
                <a:cs typeface="+mn-lt"/>
              </a:rPr>
              <a:t>Negativity of Wigner function depicts non classicality of quantum states.</a:t>
            </a:r>
          </a:p>
          <a:p>
            <a:endParaRPr lang="en-US" sz="2000" dirty="0">
              <a:latin typeface="Book Antiqua"/>
              <a:ea typeface="+mn-lt"/>
              <a:cs typeface="+mn-lt"/>
            </a:endParaRPr>
          </a:p>
          <a:p>
            <a:pPr marL="342900" indent="-342900">
              <a:buFont typeface="Wingdings"/>
              <a:buChar char="Ø"/>
            </a:pPr>
            <a:r>
              <a:rPr lang="en-US" sz="2000" dirty="0">
                <a:latin typeface="Book Antiqua"/>
                <a:ea typeface="+mn-lt"/>
                <a:cs typeface="+mn-lt"/>
              </a:rPr>
              <a:t>Purity of a state is given in terms of Wigner </a:t>
            </a:r>
          </a:p>
          <a:p>
            <a:r>
              <a:rPr lang="en-US" sz="2000" dirty="0">
                <a:latin typeface="Book Antiqua"/>
                <a:ea typeface="+mn-lt"/>
                <a:cs typeface="+mn-lt"/>
              </a:rPr>
              <a:t>      function by </a:t>
            </a:r>
            <a:endParaRPr lang="en-US"/>
          </a:p>
          <a:p>
            <a:pPr marL="342900" indent="-342900">
              <a:buFont typeface="Wingdings"/>
              <a:buChar char="Ø"/>
            </a:pPr>
            <a:endParaRPr lang="en-US" sz="2000" dirty="0">
              <a:latin typeface="Book Antiqua"/>
              <a:ea typeface="+mn-lt"/>
              <a:cs typeface="+mn-lt"/>
            </a:endParaRPr>
          </a:p>
          <a:p>
            <a:pPr marL="342900" indent="-342900">
              <a:buFont typeface="Wingdings"/>
              <a:buChar char="Ø"/>
            </a:pPr>
            <a:endParaRPr lang="en-US" sz="2000" dirty="0">
              <a:latin typeface="Book Antiqua"/>
              <a:ea typeface="+mn-lt"/>
              <a:cs typeface="+mn-lt"/>
            </a:endParaRPr>
          </a:p>
          <a:p>
            <a:pPr marL="342900" indent="-342900">
              <a:buFont typeface="Wingdings"/>
              <a:buChar char="Ø"/>
            </a:pPr>
            <a:endParaRPr lang="en-US" sz="2000" dirty="0">
              <a:latin typeface="Book Antiqua"/>
              <a:ea typeface="+mn-lt"/>
              <a:cs typeface="+mn-lt"/>
            </a:endParaRPr>
          </a:p>
        </p:txBody>
      </p:sp>
      <p:pic>
        <p:nvPicPr>
          <p:cNvPr id="14" name="Picture 13">
            <a:extLst>
              <a:ext uri="{FF2B5EF4-FFF2-40B4-BE49-F238E27FC236}">
                <a16:creationId xmlns:a16="http://schemas.microsoft.com/office/drawing/2014/main" id="{F65BD352-C5BD-2659-793E-BD501C1BAC3B}"/>
              </a:ext>
            </a:extLst>
          </p:cNvPr>
          <p:cNvPicPr>
            <a:picLocks noChangeAspect="1"/>
          </p:cNvPicPr>
          <p:nvPr/>
        </p:nvPicPr>
        <p:blipFill>
          <a:blip r:embed="rId4"/>
          <a:stretch>
            <a:fillRect/>
          </a:stretch>
        </p:blipFill>
        <p:spPr>
          <a:xfrm>
            <a:off x="5880339" y="3990959"/>
            <a:ext cx="5233359" cy="1032686"/>
          </a:xfrm>
          <a:prstGeom prst="rect">
            <a:avLst/>
          </a:prstGeom>
        </p:spPr>
      </p:pic>
      <p:pic>
        <p:nvPicPr>
          <p:cNvPr id="15" name="Picture 14">
            <a:extLst>
              <a:ext uri="{FF2B5EF4-FFF2-40B4-BE49-F238E27FC236}">
                <a16:creationId xmlns:a16="http://schemas.microsoft.com/office/drawing/2014/main" id="{B7DF5AC9-62D5-9003-2969-EF67A12C898E}"/>
              </a:ext>
            </a:extLst>
          </p:cNvPr>
          <p:cNvPicPr>
            <a:picLocks noChangeAspect="1"/>
          </p:cNvPicPr>
          <p:nvPr/>
        </p:nvPicPr>
        <p:blipFill>
          <a:blip r:embed="rId5"/>
          <a:stretch>
            <a:fillRect/>
          </a:stretch>
        </p:blipFill>
        <p:spPr>
          <a:xfrm>
            <a:off x="7061080" y="5975590"/>
            <a:ext cx="3432595" cy="887803"/>
          </a:xfrm>
          <a:prstGeom prst="rect">
            <a:avLst/>
          </a:prstGeom>
        </p:spPr>
      </p:pic>
    </p:spTree>
    <p:extLst>
      <p:ext uri="{BB962C8B-B14F-4D97-AF65-F5344CB8AC3E}">
        <p14:creationId xmlns:p14="http://schemas.microsoft.com/office/powerpoint/2010/main" val="3835282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6AE8-F3F7-E3AF-75ED-D44F51D3620A}"/>
              </a:ext>
            </a:extLst>
          </p:cNvPr>
          <p:cNvSpPr>
            <a:spLocks noGrp="1"/>
          </p:cNvSpPr>
          <p:nvPr>
            <p:ph type="title"/>
          </p:nvPr>
        </p:nvSpPr>
        <p:spPr>
          <a:xfrm>
            <a:off x="618214" y="381028"/>
            <a:ext cx="10515600" cy="636632"/>
          </a:xfrm>
        </p:spPr>
        <p:txBody>
          <a:bodyPr>
            <a:normAutofit fontScale="90000"/>
          </a:bodyPr>
          <a:lstStyle/>
          <a:p>
            <a:r>
              <a:rPr lang="en-US" dirty="0">
                <a:latin typeface="Book Antiqua"/>
                <a:ea typeface="+mj-lt"/>
                <a:cs typeface="+mj-lt"/>
              </a:rPr>
              <a:t>Coherent State</a:t>
            </a:r>
            <a:endParaRPr lang="en-US" dirty="0">
              <a:latin typeface="Book Antiqua"/>
            </a:endParaRPr>
          </a:p>
        </p:txBody>
      </p:sp>
      <p:sp>
        <p:nvSpPr>
          <p:cNvPr id="3" name="Content Placeholder 2">
            <a:extLst>
              <a:ext uri="{FF2B5EF4-FFF2-40B4-BE49-F238E27FC236}">
                <a16:creationId xmlns:a16="http://schemas.microsoft.com/office/drawing/2014/main" id="{C921FB7A-51C3-2C4C-5BC1-51BD051683E8}"/>
              </a:ext>
            </a:extLst>
          </p:cNvPr>
          <p:cNvSpPr>
            <a:spLocks noGrp="1"/>
          </p:cNvSpPr>
          <p:nvPr>
            <p:ph idx="1"/>
          </p:nvPr>
        </p:nvSpPr>
        <p:spPr>
          <a:xfrm>
            <a:off x="838200" y="1366338"/>
            <a:ext cx="10515600" cy="4810625"/>
          </a:xfrm>
        </p:spPr>
        <p:txBody>
          <a:bodyPr vert="horz" lIns="91440" tIns="45720" rIns="91440" bIns="45720" rtlCol="0" anchor="t">
            <a:normAutofit/>
          </a:bodyPr>
          <a:lstStyle/>
          <a:p>
            <a:endParaRPr lang="en-US" dirty="0"/>
          </a:p>
          <a:p>
            <a:endParaRPr lang="en-US" dirty="0"/>
          </a:p>
        </p:txBody>
      </p:sp>
      <p:pic>
        <p:nvPicPr>
          <p:cNvPr id="4" name="Picture 3">
            <a:extLst>
              <a:ext uri="{FF2B5EF4-FFF2-40B4-BE49-F238E27FC236}">
                <a16:creationId xmlns:a16="http://schemas.microsoft.com/office/drawing/2014/main" id="{64D6B0EE-2DEA-CD5A-76B1-E706971154B9}"/>
              </a:ext>
            </a:extLst>
          </p:cNvPr>
          <p:cNvPicPr>
            <a:picLocks noChangeAspect="1"/>
          </p:cNvPicPr>
          <p:nvPr/>
        </p:nvPicPr>
        <p:blipFill>
          <a:blip r:embed="rId2"/>
          <a:stretch>
            <a:fillRect/>
          </a:stretch>
        </p:blipFill>
        <p:spPr>
          <a:xfrm>
            <a:off x="4405315" y="1011467"/>
            <a:ext cx="3597217" cy="896251"/>
          </a:xfrm>
          <a:prstGeom prst="rect">
            <a:avLst/>
          </a:prstGeom>
          <a:ln>
            <a:solidFill>
              <a:schemeClr val="tx1">
                <a:lumMod val="85000"/>
                <a:lumOff val="15000"/>
              </a:schemeClr>
            </a:solidFill>
          </a:ln>
        </p:spPr>
      </p:pic>
      <p:pic>
        <p:nvPicPr>
          <p:cNvPr id="5" name="Picture 4">
            <a:extLst>
              <a:ext uri="{FF2B5EF4-FFF2-40B4-BE49-F238E27FC236}">
                <a16:creationId xmlns:a16="http://schemas.microsoft.com/office/drawing/2014/main" id="{6DFCDB67-0673-365F-88D3-E3C5F161BD8A}"/>
              </a:ext>
            </a:extLst>
          </p:cNvPr>
          <p:cNvPicPr>
            <a:picLocks noChangeAspect="1"/>
          </p:cNvPicPr>
          <p:nvPr/>
        </p:nvPicPr>
        <p:blipFill>
          <a:blip r:embed="rId3"/>
          <a:stretch>
            <a:fillRect/>
          </a:stretch>
        </p:blipFill>
        <p:spPr>
          <a:xfrm>
            <a:off x="9456768" y="249458"/>
            <a:ext cx="2548567" cy="77152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C615CC3-23DC-96E6-6AD4-AEDD7A94E73A}"/>
              </a:ext>
            </a:extLst>
          </p:cNvPr>
          <p:cNvPicPr>
            <a:picLocks noChangeAspect="1"/>
          </p:cNvPicPr>
          <p:nvPr/>
        </p:nvPicPr>
        <p:blipFill>
          <a:blip r:embed="rId4"/>
          <a:stretch>
            <a:fillRect/>
          </a:stretch>
        </p:blipFill>
        <p:spPr>
          <a:xfrm>
            <a:off x="1666815" y="2033501"/>
            <a:ext cx="9072114" cy="4142472"/>
          </a:xfrm>
          <a:prstGeom prst="rect">
            <a:avLst/>
          </a:prstGeom>
          <a:ln>
            <a:solidFill>
              <a:schemeClr val="accent4">
                <a:lumMod val="50000"/>
              </a:schemeClr>
            </a:solidFill>
          </a:ln>
        </p:spPr>
      </p:pic>
      <p:sp>
        <p:nvSpPr>
          <p:cNvPr id="8" name="TextBox 7">
            <a:extLst>
              <a:ext uri="{FF2B5EF4-FFF2-40B4-BE49-F238E27FC236}">
                <a16:creationId xmlns:a16="http://schemas.microsoft.com/office/drawing/2014/main" id="{1316BEEE-B864-6779-8656-F16B79994709}"/>
              </a:ext>
            </a:extLst>
          </p:cNvPr>
          <p:cNvSpPr txBox="1"/>
          <p:nvPr/>
        </p:nvSpPr>
        <p:spPr>
          <a:xfrm>
            <a:off x="2158253" y="6338047"/>
            <a:ext cx="109234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Book Antiqua"/>
                <a:ea typeface="+mn-lt"/>
                <a:cs typeface="+mn-lt"/>
              </a:rPr>
              <a:t>FIG : </a:t>
            </a:r>
            <a:r>
              <a:rPr lang="en-US" dirty="0">
                <a:latin typeface="Book Antiqua"/>
                <a:ea typeface="+mn-lt"/>
                <a:cs typeface="+mn-lt"/>
              </a:rPr>
              <a:t>Wigner Function of two coherent states : |0⟩ on left and |1 + </a:t>
            </a:r>
            <a:r>
              <a:rPr lang="en-US" err="1">
                <a:latin typeface="Book Antiqua"/>
                <a:ea typeface="+mn-lt"/>
                <a:cs typeface="+mn-lt"/>
              </a:rPr>
              <a:t>i</a:t>
            </a:r>
            <a:r>
              <a:rPr lang="en-US" dirty="0">
                <a:latin typeface="Book Antiqua"/>
                <a:ea typeface="+mn-lt"/>
                <a:cs typeface="+mn-lt"/>
              </a:rPr>
              <a:t>⟩ on right.</a:t>
            </a:r>
            <a:endParaRPr lang="en-US" dirty="0">
              <a:latin typeface="Book Antiqua"/>
            </a:endParaRPr>
          </a:p>
        </p:txBody>
      </p:sp>
    </p:spTree>
    <p:extLst>
      <p:ext uri="{BB962C8B-B14F-4D97-AF65-F5344CB8AC3E}">
        <p14:creationId xmlns:p14="http://schemas.microsoft.com/office/powerpoint/2010/main" val="2356135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Wigner Description in Quantum Optics and its Application in Two Mode Entanglement</vt:lpstr>
      <vt:lpstr>Introduction</vt:lpstr>
      <vt:lpstr>Quantum States in Optics</vt:lpstr>
      <vt:lpstr>Quantum States in Optics</vt:lpstr>
      <vt:lpstr>Quantum States in Optics</vt:lpstr>
      <vt:lpstr>Continuous Variable Systems</vt:lpstr>
      <vt:lpstr>Phase Space Description</vt:lpstr>
      <vt:lpstr>Wigner Distribution</vt:lpstr>
      <vt:lpstr>Coherent State</vt:lpstr>
      <vt:lpstr>Coherent State</vt:lpstr>
      <vt:lpstr>Squeezed State</vt:lpstr>
      <vt:lpstr>Squeezed State</vt:lpstr>
      <vt:lpstr>Photon added Coherent state</vt:lpstr>
      <vt:lpstr>Photon added Coherent state</vt:lpstr>
      <vt:lpstr>Photon added Squeezed State</vt:lpstr>
      <vt:lpstr>Photon added Squeezed State</vt:lpstr>
      <vt:lpstr>Two Mode Squeezed State</vt:lpstr>
      <vt:lpstr>Covariance Matrix Formalism</vt:lpstr>
      <vt:lpstr>CM of Two mode Squeezed State</vt:lpstr>
      <vt:lpstr>Wigner Function of Two mode Squeezed State</vt:lpstr>
      <vt:lpstr>EPR State &amp; Entanglement</vt:lpstr>
      <vt:lpstr>Entanglement in TMSS</vt:lpstr>
      <vt:lpstr>Conclusion &amp; Remarks</vt:lpstr>
      <vt:lpstr>References</vt:lpstr>
      <vt:lpstr>  Acknowledgement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1337</cp:revision>
  <dcterms:created xsi:type="dcterms:W3CDTF">2013-07-15T20:26:40Z</dcterms:created>
  <dcterms:modified xsi:type="dcterms:W3CDTF">2024-11-26T05:21:25Z</dcterms:modified>
</cp:coreProperties>
</file>